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74" r:id="rId4"/>
    <p:sldId id="289" r:id="rId5"/>
    <p:sldId id="282" r:id="rId6"/>
    <p:sldId id="283" r:id="rId7"/>
    <p:sldId id="293" r:id="rId8"/>
    <p:sldId id="310" r:id="rId9"/>
    <p:sldId id="315" r:id="rId10"/>
    <p:sldId id="288" r:id="rId11"/>
    <p:sldId id="290" r:id="rId12"/>
    <p:sldId id="296" r:id="rId13"/>
    <p:sldId id="297" r:id="rId14"/>
    <p:sldId id="294" r:id="rId15"/>
    <p:sldId id="295" r:id="rId16"/>
    <p:sldId id="316" r:id="rId17"/>
    <p:sldId id="303" r:id="rId18"/>
    <p:sldId id="302" r:id="rId19"/>
    <p:sldId id="300" r:id="rId20"/>
    <p:sldId id="273" r:id="rId21"/>
    <p:sldId id="275" r:id="rId22"/>
    <p:sldId id="277" r:id="rId23"/>
    <p:sldId id="299" r:id="rId24"/>
    <p:sldId id="276" r:id="rId25"/>
    <p:sldId id="311" r:id="rId26"/>
    <p:sldId id="279" r:id="rId27"/>
    <p:sldId id="298" r:id="rId28"/>
    <p:sldId id="281" r:id="rId29"/>
    <p:sldId id="319" r:id="rId30"/>
    <p:sldId id="301" r:id="rId31"/>
    <p:sldId id="292" r:id="rId32"/>
    <p:sldId id="287" r:id="rId33"/>
    <p:sldId id="320" r:id="rId34"/>
    <p:sldId id="306" r:id="rId35"/>
    <p:sldId id="307" r:id="rId36"/>
    <p:sldId id="313" r:id="rId37"/>
    <p:sldId id="314" r:id="rId38"/>
    <p:sldId id="318" r:id="rId39"/>
    <p:sldId id="305" r:id="rId40"/>
    <p:sldId id="322" r:id="rId41"/>
    <p:sldId id="309" r:id="rId42"/>
    <p:sldId id="308" r:id="rId43"/>
    <p:sldId id="312" r:id="rId44"/>
    <p:sldId id="317" r:id="rId45"/>
    <p:sldId id="284" r:id="rId46"/>
    <p:sldId id="286" r:id="rId47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C55A11"/>
    <a:srgbClr val="0C0F15"/>
    <a:srgbClr val="FFF2CC"/>
    <a:srgbClr val="FF66FF"/>
    <a:srgbClr val="FFFF99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2857" autoAdjust="0"/>
  </p:normalViewPr>
  <p:slideViewPr>
    <p:cSldViewPr snapToGrid="0">
      <p:cViewPr varScale="1">
        <p:scale>
          <a:sx n="99" d="100"/>
          <a:sy n="99" d="100"/>
        </p:scale>
        <p:origin x="9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FB9D0-E642-430E-ACCB-ECB573D5210F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21E4C-24C5-451B-BCDF-8850DEC71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8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/>
              <a:t>La </a:t>
            </a:r>
            <a:r>
              <a:rPr lang="es-ES" sz="1200" dirty="0" err="1"/>
              <a:t>tokenización</a:t>
            </a:r>
            <a:r>
              <a:rPr lang="es-ES" sz="1200" dirty="0"/>
              <a:t> es una etapa fundamental en el procesamiento de lenguaje natural, ya que descompone el texto en elementos más manejables que pueden ser procesados por algoritmos y modelos de machine </a:t>
            </a:r>
            <a:r>
              <a:rPr lang="es-ES" sz="1200" dirty="0" err="1"/>
              <a:t>learning</a:t>
            </a:r>
            <a:r>
              <a:rPr lang="es-E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29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BO" dirty="0" err="1"/>
              <a:t>Embedding</a:t>
            </a:r>
            <a:r>
              <a:rPr lang="es-BO" dirty="0"/>
              <a:t> almacenados en </a:t>
            </a:r>
            <a:r>
              <a:rPr lang="es-BO" dirty="0" err="1"/>
              <a:t>model</a:t>
            </a:r>
            <a:r>
              <a:rPr lang="es-BO" dirty="0"/>
              <a:t> </a:t>
            </a:r>
            <a:r>
              <a:rPr lang="es-BO" dirty="0" err="1"/>
              <a:t>pre-entrenado</a:t>
            </a:r>
            <a:r>
              <a:rPr lang="es-BO" dirty="0"/>
              <a:t>, vector numéricos densos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95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BO" dirty="0" err="1"/>
              <a:t>Embedding</a:t>
            </a:r>
            <a:r>
              <a:rPr lang="es-BO" dirty="0"/>
              <a:t> almacenados en </a:t>
            </a:r>
            <a:r>
              <a:rPr lang="es-BO" dirty="0" err="1"/>
              <a:t>model</a:t>
            </a:r>
            <a:r>
              <a:rPr lang="es-BO" dirty="0"/>
              <a:t> </a:t>
            </a:r>
            <a:r>
              <a:rPr lang="es-BO" dirty="0" err="1"/>
              <a:t>pre-entrenado</a:t>
            </a:r>
            <a:r>
              <a:rPr lang="es-BO" dirty="0"/>
              <a:t>, vector numéricos densos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1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BO" dirty="0" err="1"/>
              <a:t>Embedding</a:t>
            </a:r>
            <a:r>
              <a:rPr lang="es-BO" dirty="0"/>
              <a:t> almacenados en </a:t>
            </a:r>
            <a:r>
              <a:rPr lang="es-BO" dirty="0" err="1"/>
              <a:t>model</a:t>
            </a:r>
            <a:r>
              <a:rPr lang="es-BO" dirty="0"/>
              <a:t> </a:t>
            </a:r>
            <a:r>
              <a:rPr lang="es-BO" dirty="0" err="1"/>
              <a:t>pre-entrenado</a:t>
            </a:r>
            <a:r>
              <a:rPr lang="es-BO" dirty="0"/>
              <a:t>, vector numéricos densos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0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BO" dirty="0" err="1"/>
              <a:t>Embedding</a:t>
            </a:r>
            <a:r>
              <a:rPr lang="es-BO" dirty="0"/>
              <a:t> almacenados en </a:t>
            </a:r>
            <a:r>
              <a:rPr lang="es-BO" dirty="0" err="1"/>
              <a:t>model</a:t>
            </a:r>
            <a:r>
              <a:rPr lang="es-BO" dirty="0"/>
              <a:t> </a:t>
            </a:r>
            <a:r>
              <a:rPr lang="es-BO" dirty="0" err="1"/>
              <a:t>pre-entrenado</a:t>
            </a:r>
            <a:r>
              <a:rPr lang="es-BO" dirty="0"/>
              <a:t>, vector numéricos densos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4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BO" dirty="0" err="1"/>
              <a:t>Transformer</a:t>
            </a:r>
            <a:r>
              <a:rPr lang="es-BO" dirty="0"/>
              <a:t>: BERT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56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BO" dirty="0" err="1"/>
              <a:t>The</a:t>
            </a:r>
            <a:r>
              <a:rPr lang="es-BO" dirty="0"/>
              <a:t> Economist: edición de Junio de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59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BO" dirty="0" err="1"/>
              <a:t>The</a:t>
            </a:r>
            <a:r>
              <a:rPr lang="es-BO" dirty="0"/>
              <a:t> Economist: edición de Junio de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70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802-7B85-7EB8-C7DC-7658F8BD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25B33-B22D-03B1-FA9E-A5D97E2FE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Impact" panose="020B080603090205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C6111-FB2D-C0EE-5105-6FBE15B0D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fld id="{C87F14AD-D836-415A-917E-74AB5015882A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70EC2-49A1-6937-DEA0-3731D845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0D66E-9F3F-F9A5-694F-A7E3664A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fld id="{BEBA4369-EA59-4746-9333-EA3155A297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1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1F70-E1AE-E16B-2CDD-D8189485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E2ED9-826E-DED1-E350-F71817C39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950C3-8923-8DC0-B96A-C5B1C052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77B48-3B5D-8D7E-13E8-0BBC3470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A957C-55B4-E84A-174C-4FE85D86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6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99EA5-B0A7-909F-BF8B-11EA5DF05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88DAA-6A79-5D5C-EE2B-BE559DF38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834BA-F180-B5DF-73C7-E8C7DE75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DC31E-1509-26C9-A3E6-DDD5CAF7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B1916-3E28-B5F2-73D1-659D2A7E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EF41-AA43-ED9C-4C80-1FA7525B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17A1-6FCF-984E-53C1-6439BDE7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CED56-93EC-3D51-C16E-73C4DDDA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7684B-E8D9-ABB3-726E-D85E7EAF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76219-0604-89DE-26F1-215A2018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9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474D-4F0B-1E07-33EA-46510EA6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C5B5F-3DA2-7B83-62CA-234617792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FD4F8-CC91-D1DB-7D58-3DD9D8EB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AF5B9-5754-5553-EC55-7858A801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7764D-7D10-97EF-9A7D-08B0BC45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0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31B3-7508-1298-6FC0-9A526400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850C-EFFE-9FA2-1BF6-5B306EB2E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0581C-F800-DF6B-EDC0-C29DE487F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4DE70-5328-12EA-1B3E-363F9095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94436-9676-208D-6782-717F5D52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D4710-8133-2D5C-6814-FF712272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8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230A-D9B5-738E-479C-7E7DE1AA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1B52-D675-1E5D-0E38-DBADC9BF7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0E5CA-2B9B-1574-094B-72322FF91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836C79-37A6-A721-D083-32F21C4D7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DF3FD-B3F5-8236-3F4D-D6919FDCC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A17B2-A987-D063-83B0-A79116CF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1C46C-A9C6-4516-4911-419D1CDA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D883E-6323-8ED7-66C4-4708CD69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1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B7D3-5448-963A-5DD0-44A03CDD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7DD16F-33EE-67DD-AF3D-AF51107E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6E6BB-A60C-09D2-9E81-78AD2A95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617C-B9CC-5252-CD1B-B27082AE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7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B75A8-04C2-FDCF-0D49-9B064FF9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14812-72C1-22EB-EAD1-42910900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513A-D84A-3A60-FA52-6CEFB866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C24F-EFBF-9F2A-8BD0-807C7FC1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A4D4-A296-6B43-16A5-CA7A110D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4DD88-20B3-CA73-B7C6-93963F231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6BC92-5F0D-BCFD-B103-BA68C88B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00429-C8A8-A69C-C9C6-60297ABC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AFFCD-FB1B-4E7A-D0DF-7B5DB350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6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A7FE-B428-4459-71BD-0F916B56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66A7A-F504-25C5-5A6E-D9456B2B03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E6346-0BAE-84A3-0630-495C49BFD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2F173-F798-5071-CE39-D04A29CA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E6CAE-222A-37B1-F5A7-2299E4BC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2BC3D-755D-B4AC-4DC5-5D977BA3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8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BFF76-7D32-DA7B-91FB-4D9338BF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8691D-C43B-AB27-FE10-3123FDE4E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E092-324D-1828-2D03-C1176A8EF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F14AD-D836-415A-917E-74AB5015882A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987AD-F336-11FD-56EA-D810AB07F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FE6C-09A2-A6FC-72CD-5CE7036C3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1MRJrnREXE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4.xml"/><Relationship Id="rId7" Type="http://schemas.openxmlformats.org/officeDocument/2006/relationships/image" Target="../media/image3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labs.openai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D2098212-5032-35C8-7C3E-7847688E6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DB0A9-291C-C850-3353-CBC2A2388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b="1" dirty="0" err="1">
                <a:latin typeface="+mj-lt"/>
              </a:rPr>
              <a:t>Aplicaciones</a:t>
            </a:r>
            <a:r>
              <a:rPr lang="en-US" sz="3100" b="1" dirty="0">
                <a:latin typeface="+mj-lt"/>
              </a:rPr>
              <a:t> de </a:t>
            </a:r>
            <a:r>
              <a:rPr lang="en-US" sz="3100" b="1" dirty="0" err="1">
                <a:latin typeface="+mj-lt"/>
              </a:rPr>
              <a:t>Inteligencia</a:t>
            </a:r>
            <a:r>
              <a:rPr lang="en-US" sz="3100" b="1" dirty="0">
                <a:latin typeface="+mj-lt"/>
              </a:rPr>
              <a:t> Artificial </a:t>
            </a:r>
            <a:r>
              <a:rPr lang="en-US" sz="3100" b="1" dirty="0" err="1">
                <a:latin typeface="+mj-lt"/>
              </a:rPr>
              <a:t>en</a:t>
            </a:r>
            <a:r>
              <a:rPr lang="en-US" sz="3100" b="1" dirty="0">
                <a:latin typeface="+mj-lt"/>
              </a:rPr>
              <a:t> Economía y </a:t>
            </a:r>
            <a:r>
              <a:rPr lang="en-US" sz="3100" b="1" dirty="0" err="1">
                <a:latin typeface="+mj-lt"/>
              </a:rPr>
              <a:t>Finanzas</a:t>
            </a:r>
            <a:endParaRPr lang="en-US" sz="3100" b="1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6126E-41DB-E43E-58ED-F762C15E6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3974" y="2434201"/>
            <a:ext cx="3586348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b="1" dirty="0">
                <a:latin typeface="+mn-lt"/>
              </a:rPr>
              <a:t>Rolando M. Gonzales Martinez</a:t>
            </a:r>
          </a:p>
          <a:p>
            <a:pPr algn="r"/>
            <a:r>
              <a:rPr lang="en-US" sz="2000" dirty="0">
                <a:latin typeface="+mn-lt"/>
              </a:rPr>
              <a:t>Royal Netherlands Academy of Art and Sciences</a:t>
            </a:r>
          </a:p>
          <a:p>
            <a:pPr algn="r"/>
            <a:r>
              <a:rPr lang="en-US" sz="2000" dirty="0">
                <a:latin typeface="+mn-lt"/>
              </a:rPr>
              <a:t>University of Groningen</a:t>
            </a:r>
          </a:p>
          <a:p>
            <a:pPr algn="r"/>
            <a:r>
              <a:rPr lang="en-US" sz="2000" dirty="0">
                <a:latin typeface="+mn-lt"/>
              </a:rPr>
              <a:t>The Netherlands</a:t>
            </a:r>
          </a:p>
        </p:txBody>
      </p:sp>
      <p:pic>
        <p:nvPicPr>
          <p:cNvPr id="6" name="Picture 5" descr="A logo with black text&#10;&#10;Description automatically generated">
            <a:extLst>
              <a:ext uri="{FF2B5EF4-FFF2-40B4-BE49-F238E27FC236}">
                <a16:creationId xmlns:a16="http://schemas.microsoft.com/office/drawing/2014/main" id="{9FA574DA-AD3B-69F5-F9FF-F88E001F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53" y="4559102"/>
            <a:ext cx="3268484" cy="12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50DB-5656-FE31-9541-67D552B1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Análisis de sentimiento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9271-9836-A28B-A773-F7374D2F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917"/>
            <a:ext cx="10515600" cy="4737046"/>
          </a:xfrm>
        </p:spPr>
        <p:txBody>
          <a:bodyPr>
            <a:normAutofit/>
          </a:bodyPr>
          <a:lstStyle/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Técnica NLP que tiene como objetivo determinar la polaridad emocional de un texto, ya sea positiva, negativa o neutra.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Algoritmos y modelos de aprendizaje automático que pueden clasificar automáticamente el tono emocional de un texto dado.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Análisis de opiniones en redes sociales, comentarios de productos en marketing. </a:t>
            </a:r>
          </a:p>
          <a:p>
            <a:pPr marL="0" indent="0"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Pasos: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Preprocesamiento del texto: el texto se limpia y se prepara para el análisis. Esto puede incluir la eliminación de caracteres especiales,</a:t>
            </a:r>
            <a:r>
              <a:rPr lang="es-E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tokenización</a:t>
            </a:r>
            <a:r>
              <a:rPr lang="es-E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(división del texto en palabras o unidades más pequeñas), y la eliminación de palabras irrelevantes (stop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y, o).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Asignación de polaridad: un modelo de aprendizaje automático se aplica para asignar una polaridad emocional a cada fragmento de texto. </a:t>
            </a: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Clasificación: positiva, negativa o neutra, o categorías más finas, como "muy positiva" o "muy negativa". Similar a una escala de Likert</a:t>
            </a:r>
          </a:p>
          <a:p>
            <a:pPr marL="0" indent="0">
              <a:buNone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035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50DB-5656-FE31-9541-67D552B1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Análisis de sentimiento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9271-9836-A28B-A773-F7374D2F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3200" dirty="0"/>
          </a:p>
          <a:p>
            <a:pPr marL="0" indent="0">
              <a:buNone/>
            </a:pPr>
            <a:r>
              <a:rPr lang="es-ES" sz="3200" dirty="0"/>
              <a:t>Bibliotecas y herramientas:</a:t>
            </a:r>
          </a:p>
          <a:p>
            <a:r>
              <a:rPr lang="es-ES" sz="3200" dirty="0"/>
              <a:t>VADER</a:t>
            </a:r>
          </a:p>
          <a:p>
            <a:r>
              <a:rPr lang="es-ES" sz="3200" dirty="0" err="1"/>
              <a:t>TextBlob</a:t>
            </a:r>
            <a:endParaRPr lang="es-ES" sz="3200" dirty="0"/>
          </a:p>
          <a:p>
            <a:r>
              <a:rPr lang="es-ES" sz="3200" dirty="0"/>
              <a:t>NLTK</a:t>
            </a:r>
          </a:p>
          <a:p>
            <a:r>
              <a:rPr lang="es-ES" sz="3200" dirty="0" err="1"/>
              <a:t>spaCy</a:t>
            </a:r>
            <a:endParaRPr lang="es-BO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CC0C4-3594-F12A-86AB-7E3E1706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302" y="1439439"/>
            <a:ext cx="5913632" cy="2964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DADCFB-D0CC-E7DC-8333-C1D8DF8E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177" y="3866953"/>
            <a:ext cx="2430991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4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50DB-5656-FE31-9541-67D552B1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Tokenizacion</a:t>
            </a:r>
            <a:endParaRPr lang="es-B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9271-9836-A28B-A773-F7374D2F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203"/>
            <a:ext cx="10515600" cy="49647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sz="3200" dirty="0"/>
              <a:t>Proceso de dividir un texto en unidades más pequeñas, llamadas "tokens". </a:t>
            </a:r>
          </a:p>
          <a:p>
            <a:r>
              <a:rPr lang="es-ES" sz="3200" dirty="0"/>
              <a:t>En NLP, un token puede ser una palabra individual, una </a:t>
            </a:r>
            <a:r>
              <a:rPr lang="es-ES" sz="3200" dirty="0" err="1"/>
              <a:t>subpalabra</a:t>
            </a:r>
            <a:r>
              <a:rPr lang="es-ES" sz="3200" dirty="0"/>
              <a:t>, un carácter o incluso una unidad más grande en algunos casos. </a:t>
            </a:r>
          </a:p>
          <a:p>
            <a:r>
              <a:rPr lang="es-ES" sz="3200" dirty="0" err="1"/>
              <a:t>Tokenización</a:t>
            </a:r>
            <a:r>
              <a:rPr lang="es-ES" sz="3200" dirty="0"/>
              <a:t> de palabras: El texto se divide en palabras individuales. </a:t>
            </a:r>
          </a:p>
          <a:p>
            <a:r>
              <a:rPr lang="es-ES" sz="3200" dirty="0" err="1"/>
              <a:t>Tokenización</a:t>
            </a:r>
            <a:r>
              <a:rPr lang="es-ES" sz="3200" dirty="0"/>
              <a:t> de </a:t>
            </a:r>
            <a:r>
              <a:rPr lang="es-ES" sz="3200" dirty="0" err="1"/>
              <a:t>subpalabras</a:t>
            </a:r>
            <a:r>
              <a:rPr lang="es-ES" sz="3200" dirty="0"/>
              <a:t>: "aplicaciones" podría </a:t>
            </a:r>
            <a:r>
              <a:rPr lang="es-ES" sz="3200" dirty="0" err="1"/>
              <a:t>tokenizarse</a:t>
            </a:r>
            <a:r>
              <a:rPr lang="es-ES" sz="3200" dirty="0"/>
              <a:t> en ["</a:t>
            </a:r>
            <a:r>
              <a:rPr lang="es-ES" sz="3200" dirty="0" err="1"/>
              <a:t>ap</a:t>
            </a:r>
            <a:r>
              <a:rPr lang="es-ES" sz="3200" dirty="0"/>
              <a:t>", "</a:t>
            </a:r>
            <a:r>
              <a:rPr lang="es-ES" sz="3200" dirty="0" err="1"/>
              <a:t>lic</a:t>
            </a:r>
            <a:r>
              <a:rPr lang="es-ES" sz="3200" dirty="0"/>
              <a:t>", "</a:t>
            </a:r>
            <a:r>
              <a:rPr lang="es-ES" sz="3200" dirty="0" err="1"/>
              <a:t>aciones</a:t>
            </a:r>
            <a:r>
              <a:rPr lang="es-ES" sz="3200" dirty="0"/>
              <a:t>"].</a:t>
            </a:r>
          </a:p>
          <a:p>
            <a:r>
              <a:rPr lang="es-ES" sz="3200" dirty="0" err="1"/>
              <a:t>Tokenización</a:t>
            </a:r>
            <a:r>
              <a:rPr lang="es-ES" sz="3200" dirty="0"/>
              <a:t> en caracteres individuales: por ejemplo, la palabra "hola" se </a:t>
            </a:r>
            <a:r>
              <a:rPr lang="es-ES" sz="3200" dirty="0" err="1"/>
              <a:t>tokenizaría</a:t>
            </a:r>
            <a:r>
              <a:rPr lang="es-ES" sz="3200" dirty="0"/>
              <a:t> en ["h", "o", "l", "a"].</a:t>
            </a:r>
          </a:p>
          <a:p>
            <a:r>
              <a:rPr lang="es-ES" sz="3200" dirty="0" err="1"/>
              <a:t>Tokenización</a:t>
            </a:r>
            <a:r>
              <a:rPr lang="es-ES" sz="3200" dirty="0"/>
              <a:t> de unidades más grandes: frases completas pueden ser tratadas como tokens.</a:t>
            </a:r>
          </a:p>
        </p:txBody>
      </p:sp>
    </p:spTree>
    <p:extLst>
      <p:ext uri="{BB962C8B-B14F-4D97-AF65-F5344CB8AC3E}">
        <p14:creationId xmlns:p14="http://schemas.microsoft.com/office/powerpoint/2010/main" val="148831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50DB-5656-FE31-9541-67D552B1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Embedding</a:t>
            </a:r>
            <a:endParaRPr lang="es-B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9271-9836-A28B-A773-F7374D2F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707"/>
            <a:ext cx="10515600" cy="4946168"/>
          </a:xfrm>
        </p:spPr>
        <p:txBody>
          <a:bodyPr>
            <a:normAutofit lnSpcReduction="10000"/>
          </a:bodyPr>
          <a:lstStyle/>
          <a:p>
            <a:r>
              <a:rPr lang="es-ES" sz="3200" dirty="0"/>
              <a:t>Técnica en el NLP para producir una representación numérica densa y de baja dimensionalidad de un objeto o entidad, como palabras, frases, imágenes u otros elementos, en un espacio vectorial.</a:t>
            </a:r>
          </a:p>
          <a:p>
            <a:r>
              <a:rPr lang="es-ES" sz="3200" dirty="0"/>
              <a:t>En el contexto del procesamiento de lenguaje natural, los "</a:t>
            </a:r>
            <a:r>
              <a:rPr lang="es-ES" sz="3200" dirty="0" err="1"/>
              <a:t>embeddings</a:t>
            </a:r>
            <a:r>
              <a:rPr lang="es-ES" sz="3200" dirty="0"/>
              <a:t>" de palabras son representaciones vectoriales de palabras en un espacio continuo y numérico, donde palabras similares en significado están cerca unas de otras en ese espacio. Esta técnica es ampliamente utilizada para capturar la semántica y relaciones entre palabras en una forma que los algoritmos de aprendizaje automático puedan entender y procesar.</a:t>
            </a:r>
          </a:p>
        </p:txBody>
      </p:sp>
    </p:spTree>
    <p:extLst>
      <p:ext uri="{BB962C8B-B14F-4D97-AF65-F5344CB8AC3E}">
        <p14:creationId xmlns:p14="http://schemas.microsoft.com/office/powerpoint/2010/main" val="150475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50DB-5656-FE31-9541-67D552B1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Embedding</a:t>
            </a:r>
            <a:endParaRPr lang="es-B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9271-9836-A28B-A773-F7374D2F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707"/>
            <a:ext cx="7096760" cy="4946168"/>
          </a:xfrm>
        </p:spPr>
        <p:txBody>
          <a:bodyPr>
            <a:normAutofit fontScale="92500" lnSpcReduction="10000"/>
          </a:bodyPr>
          <a:lstStyle/>
          <a:p>
            <a:r>
              <a:rPr lang="es-BO" sz="3200" dirty="0"/>
              <a:t>Vector numérico denso: </a:t>
            </a:r>
            <a:r>
              <a:rPr lang="es-BO" sz="3200" dirty="0">
                <a:solidFill>
                  <a:srgbClr val="FF0000"/>
                </a:solidFill>
              </a:rPr>
              <a:t>no es un vector numérico disperso</a:t>
            </a:r>
            <a:endParaRPr lang="es-ES" sz="3200" dirty="0">
              <a:solidFill>
                <a:srgbClr val="FF0000"/>
              </a:solidFill>
            </a:endParaRPr>
          </a:p>
          <a:p>
            <a:r>
              <a:rPr lang="es-ES" sz="3200" dirty="0"/>
              <a:t>Por ejemplo, en un modelo de lenguaje entrenado, las palabras como "gato" y "perro" podrían tener "</a:t>
            </a:r>
            <a:r>
              <a:rPr lang="es-ES" sz="3200" dirty="0" err="1"/>
              <a:t>embeddings</a:t>
            </a:r>
            <a:r>
              <a:rPr lang="es-ES" sz="3200" dirty="0"/>
              <a:t>" cercanos en el espacio vectorial, ya que son términos relacionados en el contexto de animales domésticos. </a:t>
            </a:r>
          </a:p>
          <a:p>
            <a:r>
              <a:rPr lang="es-ES" sz="3200" dirty="0"/>
              <a:t>Del mismo modo, los "</a:t>
            </a:r>
            <a:r>
              <a:rPr lang="es-ES" sz="3200" dirty="0" err="1"/>
              <a:t>embeddings</a:t>
            </a:r>
            <a:r>
              <a:rPr lang="es-ES" sz="3200" dirty="0"/>
              <a:t>" pueden capturar otras relaciones, como género, pluralidad, y ciertos aspectos de significado.</a:t>
            </a:r>
          </a:p>
        </p:txBody>
      </p:sp>
      <p:pic>
        <p:nvPicPr>
          <p:cNvPr id="1026" name="Picture 2" descr="Word Embeddings: Intuition behind the vector representation of the words |  by Oleg Borisov | Towards Data Science">
            <a:extLst>
              <a:ext uri="{FF2B5EF4-FFF2-40B4-BE49-F238E27FC236}">
                <a16:creationId xmlns:a16="http://schemas.microsoft.com/office/drawing/2014/main" id="{7B6B6C72-61A4-D0D5-79E1-B9787477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518" y="1804987"/>
            <a:ext cx="44291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59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50DB-5656-FE31-9541-67D552B1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Tokenizacion</a:t>
            </a:r>
            <a:r>
              <a:rPr lang="es-BO" dirty="0"/>
              <a:t> y </a:t>
            </a:r>
            <a:r>
              <a:rPr lang="es-BO" dirty="0" err="1"/>
              <a:t>embedding</a:t>
            </a:r>
            <a:endParaRPr lang="es-B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29271-9836-A28B-A773-F7374D2F8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575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sz="3200" dirty="0"/>
              <a:t>"aplicaciones de inteligencia artificial en </a:t>
            </a:r>
            <a:r>
              <a:rPr lang="es-ES" sz="3200" dirty="0" err="1"/>
              <a:t>economia</a:t>
            </a:r>
            <a:r>
              <a:rPr lang="es-ES" sz="3200" dirty="0"/>
              <a:t> y finanzas“</a:t>
            </a:r>
          </a:p>
          <a:p>
            <a:pPr marL="0" indent="0">
              <a:buNone/>
            </a:pPr>
            <a:r>
              <a:rPr lang="es-ES" sz="3200" dirty="0"/>
              <a:t>["aplicaciones", "de", "inteligencia", "artificial", "en", "</a:t>
            </a:r>
            <a:r>
              <a:rPr lang="es-ES" sz="3200" dirty="0" err="1"/>
              <a:t>economia</a:t>
            </a:r>
            <a:r>
              <a:rPr lang="es-ES" sz="3200" dirty="0"/>
              <a:t>", "y", "finanzas"]</a:t>
            </a:r>
          </a:p>
          <a:p>
            <a:pPr marL="0" indent="0">
              <a:buNone/>
            </a:pPr>
            <a:r>
              <a:rPr lang="es-ES" sz="3200" dirty="0"/>
              <a:t>"aplicaciones": [0.12, 0.45, -0.23, ...]</a:t>
            </a:r>
          </a:p>
          <a:p>
            <a:pPr marL="0" indent="0">
              <a:buNone/>
            </a:pPr>
            <a:r>
              <a:rPr lang="es-ES" sz="3200" dirty="0"/>
              <a:t>"de": [0.03, 0.67, 0.11, ...]</a:t>
            </a:r>
          </a:p>
          <a:p>
            <a:pPr marL="0" indent="0">
              <a:buNone/>
            </a:pPr>
            <a:r>
              <a:rPr lang="es-ES" sz="3200" dirty="0"/>
              <a:t>"inteligencia": [-0.34, 0.78, 0.56, ...]</a:t>
            </a:r>
          </a:p>
          <a:p>
            <a:pPr marL="0" indent="0">
              <a:buNone/>
            </a:pPr>
            <a:r>
              <a:rPr lang="es-ES" sz="3200" dirty="0"/>
              <a:t>"artificial": [0.21, -0.89, 0.33, ...]</a:t>
            </a:r>
          </a:p>
          <a:p>
            <a:pPr marL="0" indent="0">
              <a:buNone/>
            </a:pPr>
            <a:r>
              <a:rPr lang="es-ES" sz="3200" dirty="0"/>
              <a:t>"en": [0.09, 0.23, -0.76, ...]</a:t>
            </a:r>
          </a:p>
          <a:p>
            <a:pPr marL="0" indent="0">
              <a:buNone/>
            </a:pPr>
            <a:r>
              <a:rPr lang="es-ES" sz="3200" dirty="0"/>
              <a:t>"</a:t>
            </a:r>
            <a:r>
              <a:rPr lang="es-ES" sz="3200" dirty="0" err="1"/>
              <a:t>economia</a:t>
            </a:r>
            <a:r>
              <a:rPr lang="es-ES" sz="3200" dirty="0"/>
              <a:t>": [-0.56, 0.34, 0.90, ...]</a:t>
            </a:r>
          </a:p>
          <a:p>
            <a:pPr marL="0" indent="0">
              <a:buNone/>
            </a:pPr>
            <a:r>
              <a:rPr lang="es-ES" sz="3200" dirty="0"/>
              <a:t>"y": [0.77, -0.12, 0.45, ...]</a:t>
            </a:r>
          </a:p>
          <a:p>
            <a:pPr marL="0" indent="0">
              <a:buNone/>
            </a:pPr>
            <a:r>
              <a:rPr lang="es-ES" sz="3200" dirty="0"/>
              <a:t>"finanzas": [-0.09, 0.67, -0.34, ...]</a:t>
            </a:r>
          </a:p>
          <a:p>
            <a:pPr marL="0" indent="0">
              <a:buNone/>
            </a:pPr>
            <a:endParaRPr lang="es-BO" sz="3200" dirty="0"/>
          </a:p>
        </p:txBody>
      </p:sp>
    </p:spTree>
    <p:extLst>
      <p:ext uri="{BB962C8B-B14F-4D97-AF65-F5344CB8AC3E}">
        <p14:creationId xmlns:p14="http://schemas.microsoft.com/office/powerpoint/2010/main" val="1878646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50DB-5656-FE31-9541-67D552B1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Tokenizacion</a:t>
            </a:r>
            <a:r>
              <a:rPr lang="es-BO" dirty="0"/>
              <a:t> y </a:t>
            </a:r>
            <a:r>
              <a:rPr lang="es-BO" dirty="0" err="1"/>
              <a:t>embedding</a:t>
            </a:r>
            <a:endParaRPr lang="es-B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C0CB9-AD81-0903-327E-4953D937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32" y="1430806"/>
            <a:ext cx="691993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4FA0-AE30-922F-6347-07E17542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/>
          <a:p>
            <a:r>
              <a:rPr lang="es-BO" dirty="0"/>
              <a:t>Análisis de texto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55CC1-D209-588C-7C2B-F1A40822B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1" y="1508234"/>
            <a:ext cx="7599283" cy="40685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73828-41FC-FC2C-FE97-8DF20F68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744310" cy="4657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/>
              <a:t>300 mil registros de programas sociales ofrecidos por organizaciones no gubernamentales (</a:t>
            </a:r>
            <a:r>
              <a:rPr lang="es-ES" sz="3200" dirty="0" err="1"/>
              <a:t>NGOs</a:t>
            </a:r>
            <a:r>
              <a:rPr lang="es-ES" sz="3200" dirty="0"/>
              <a:t>) </a:t>
            </a:r>
          </a:p>
          <a:p>
            <a:pPr marL="0" indent="0">
              <a:buNone/>
            </a:pPr>
            <a:endParaRPr lang="es-BO" sz="3200" dirty="0"/>
          </a:p>
        </p:txBody>
      </p:sp>
    </p:spTree>
    <p:extLst>
      <p:ext uri="{BB962C8B-B14F-4D97-AF65-F5344CB8AC3E}">
        <p14:creationId xmlns:p14="http://schemas.microsoft.com/office/powerpoint/2010/main" val="2787305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4FA0-AE30-922F-6347-07E17542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/>
          <a:lstStyle/>
          <a:p>
            <a:r>
              <a:rPr lang="es-BO" dirty="0"/>
              <a:t>Análisis de texto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DA50D-875F-11B4-9C9A-DAE42479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179" y="691054"/>
            <a:ext cx="5657194" cy="56571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60AE0CC-6EC5-B4E4-ED5E-E753437D7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4550979" cy="4657560"/>
          </a:xfrm>
        </p:spPr>
        <p:txBody>
          <a:bodyPr>
            <a:normAutofit fontScale="92500" lnSpcReduction="10000"/>
          </a:bodyPr>
          <a:lstStyle/>
          <a:p>
            <a:r>
              <a:rPr lang="es-ES" sz="3200" dirty="0"/>
              <a:t>Preprocesamiento y </a:t>
            </a:r>
            <a:r>
              <a:rPr lang="es-ES" sz="3200" dirty="0" err="1"/>
              <a:t>tokenizacion</a:t>
            </a:r>
            <a:r>
              <a:rPr lang="es-ES" sz="3200" dirty="0"/>
              <a:t> fue aplicada para excluir palabras comunes (</a:t>
            </a:r>
            <a:r>
              <a:rPr lang="es-ES" sz="3200" dirty="0" err="1"/>
              <a:t>e.g</a:t>
            </a:r>
            <a:r>
              <a:rPr lang="es-ES" sz="3200" dirty="0"/>
              <a:t>. and)</a:t>
            </a:r>
          </a:p>
          <a:p>
            <a:r>
              <a:rPr lang="es-ES" sz="3200" dirty="0"/>
              <a:t>Los programas sociales más frecuentes están asociados a educación y salud, con un enfoque de género, pero también se provee entrenamiento financiero y negocios.</a:t>
            </a:r>
          </a:p>
          <a:p>
            <a:pPr marL="0" indent="0">
              <a:buNone/>
            </a:pPr>
            <a:endParaRPr lang="es-BO" sz="3200" dirty="0"/>
          </a:p>
        </p:txBody>
      </p:sp>
    </p:spTree>
    <p:extLst>
      <p:ext uri="{BB962C8B-B14F-4D97-AF65-F5344CB8AC3E}">
        <p14:creationId xmlns:p14="http://schemas.microsoft.com/office/powerpoint/2010/main" val="4120241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9478-9025-5CD6-E246-EF51DC2D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Pausa para ver un </a:t>
            </a:r>
            <a:r>
              <a:rPr lang="es-BO" dirty="0" err="1"/>
              <a:t>trailer</a:t>
            </a:r>
            <a:r>
              <a:rPr lang="es-BO" dirty="0"/>
              <a:t>… </a:t>
            </a:r>
          </a:p>
        </p:txBody>
      </p:sp>
      <p:pic>
        <p:nvPicPr>
          <p:cNvPr id="9" name="Online Media 8" title="The Creator | Tráiler Oficial en español | HD">
            <a:hlinkClick r:id="" action="ppaction://media"/>
            <a:extLst>
              <a:ext uri="{FF2B5EF4-FFF2-40B4-BE49-F238E27FC236}">
                <a16:creationId xmlns:a16="http://schemas.microsoft.com/office/drawing/2014/main" id="{3E3151D5-22E3-D3A1-E86E-DFECF8E84F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52307" y="1594920"/>
            <a:ext cx="7850471" cy="443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4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C5BD-2159-9D97-7CDC-2174DBCF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1742-0F00-9B16-0B06-A64294A7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5"/>
            <a:ext cx="10672482" cy="505596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Fundamentos de la inteligencia artificial (AI)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Herramientas y lenguajes de programación utilizados en la IA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Big Data e infraestructura de estimación e implementación de algoritmos de AI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Algoritmos generativos</a:t>
            </a:r>
            <a:br>
              <a:rPr lang="es-BO" sz="3600" dirty="0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</a:t>
            </a:r>
            <a:r>
              <a:rPr lang="es-BO" sz="3600" b="0" i="0" dirty="0" err="1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Midjourney</a:t>
            </a:r>
            <a:r>
              <a:rPr lang="es-BO" sz="3600" b="0" i="0" dirty="0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DALL-E</a:t>
            </a:r>
            <a:br>
              <a:rPr lang="es-BO" sz="3600" dirty="0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</a:t>
            </a:r>
            <a:r>
              <a:rPr lang="es-BO" sz="3600" b="0" i="0" dirty="0" err="1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 Aprendizaje automático (machine </a:t>
            </a:r>
            <a:r>
              <a:rPr lang="es-BO" sz="3600" b="0" i="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BO" sz="36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ML</a:t>
            </a: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Aprendizaje supervisado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Aprendizaje no supervisado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Algoritmos de ML más comunes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6. Deep </a:t>
            </a:r>
            <a:r>
              <a:rPr lang="es-BO" sz="3600" b="0" i="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(redes neuronales profundas)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7. Visión por computadora (CV)</a:t>
            </a:r>
            <a:endParaRPr lang="es-BO" sz="2900" dirty="0">
              <a:solidFill>
                <a:srgbClr val="00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BO" sz="38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Aplicaciones en economía y finanzas</a:t>
            </a:r>
            <a:endParaRPr lang="en-US" sz="51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áfico">
            <a:extLst>
              <a:ext uri="{FF2B5EF4-FFF2-40B4-BE49-F238E27FC236}">
                <a16:creationId xmlns:a16="http://schemas.microsoft.com/office/drawing/2014/main" id="{561D8A80-0590-80B6-B03D-22611C7AA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3D0D2-28E5-2058-2140-4D215848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4681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BO" sz="48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Algoritmos de IA</a:t>
            </a:r>
            <a:br>
              <a:rPr lang="es-BO" sz="48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48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Generativos</a:t>
            </a:r>
            <a:br>
              <a:rPr lang="es-BO" sz="48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BO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40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466CDF4-787A-E2F6-DB96-7E0A7E62C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6" r="9002" b="1753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7F0C-C349-9DDD-1121-C41859FC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" y="1164848"/>
            <a:ext cx="4874488" cy="1124712"/>
          </a:xfrm>
        </p:spPr>
        <p:txBody>
          <a:bodyPr anchor="b">
            <a:normAutofit/>
          </a:bodyPr>
          <a:lstStyle/>
          <a:p>
            <a:r>
              <a:rPr lang="es-ES" sz="3600" dirty="0">
                <a:solidFill>
                  <a:schemeClr val="accent2"/>
                </a:solidFill>
                <a:latin typeface="Grandview Display" panose="020B0502040204020203" pitchFamily="34" charset="0"/>
              </a:rPr>
              <a:t>Inteligencia artificial generativa</a:t>
            </a:r>
            <a:endParaRPr lang="es-BO" sz="3600" dirty="0">
              <a:solidFill>
                <a:schemeClr val="accent2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665053-87E5-45F2-676F-7C832A687F26}"/>
              </a:ext>
            </a:extLst>
          </p:cNvPr>
          <p:cNvSpPr txBox="1"/>
          <p:nvPr/>
        </p:nvSpPr>
        <p:spPr>
          <a:xfrm>
            <a:off x="394785" y="2743495"/>
            <a:ext cx="524926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Modelos diseñados para crear contenido nuevo y “original”, como imágenes, música, texto o incluso videos, imitando el estilo y la estructura de los datos con los que fueron entrenados.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Grandview Display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  <a:latin typeface="Grandview Display" panose="020B0502040204020203" pitchFamily="34" charset="0"/>
              </a:rPr>
              <a:t>Estos modelos funcionan mediante la generación de datos que no han sido vistos previamente en el conjunto de entrenamiento, lo que los hace capaces de producir resultados creativos y sorprendentes.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368530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380290-8ABA-C8E8-4DB6-9491B5B0A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7" r="9089" b="883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CCE23-27CB-2256-AF86-A4E2F9D9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266740"/>
            <a:ext cx="7131509" cy="71470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z="3600" dirty="0">
                <a:solidFill>
                  <a:schemeClr val="accent2"/>
                </a:solidFill>
                <a:latin typeface="Grandview Display" panose="020B0502040204020203" pitchFamily="34" charset="0"/>
              </a:rPr>
              <a:t>GAN (Generative </a:t>
            </a:r>
            <a:br>
              <a:rPr lang="es-ES" sz="3600" dirty="0">
                <a:solidFill>
                  <a:schemeClr val="accent2"/>
                </a:solidFill>
                <a:latin typeface="Grandview Display" panose="020B0502040204020203" pitchFamily="34" charset="0"/>
              </a:rPr>
            </a:br>
            <a:r>
              <a:rPr lang="es-ES" sz="3600" dirty="0">
                <a:solidFill>
                  <a:schemeClr val="accent2"/>
                </a:solidFill>
                <a:latin typeface="Grandview Display" panose="020B0502040204020203" pitchFamily="34" charset="0"/>
              </a:rPr>
              <a:t>Adversarial Network)</a:t>
            </a:r>
            <a:endParaRPr lang="en-US" sz="3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03BD9-DBDB-6703-4E9A-8405805C800F}"/>
              </a:ext>
            </a:extLst>
          </p:cNvPr>
          <p:cNvSpPr txBox="1">
            <a:spLocks/>
          </p:cNvSpPr>
          <p:nvPr/>
        </p:nvSpPr>
        <p:spPr>
          <a:xfrm>
            <a:off x="477980" y="2150479"/>
            <a:ext cx="5336024" cy="4707521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ova Cond" panose="020B0506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ova Cond" panose="020B0506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ova Cond" panose="020B0506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ova Cond" panose="020B0506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ova Cond" panose="020B0506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>
                <a:solidFill>
                  <a:schemeClr val="bg1"/>
                </a:solidFill>
                <a:latin typeface="Grandview Display" panose="020B0502040204020203" pitchFamily="34" charset="0"/>
              </a:rPr>
              <a:t>Consta de dos redes neuronales: un generador y un discriminador.</a:t>
            </a:r>
          </a:p>
          <a:p>
            <a:r>
              <a:rPr lang="es-ES" sz="2400" dirty="0">
                <a:solidFill>
                  <a:schemeClr val="bg1"/>
                </a:solidFill>
                <a:latin typeface="Grandview Display" panose="020B0502040204020203" pitchFamily="34" charset="0"/>
              </a:rPr>
              <a:t>El generador crea datos sintéticos, como imágenes, a partir de un espacio de ruido, mientras que el discriminador intenta distinguir entre datos generados por el generador y datos reales del conjunto de entrenamiento. </a:t>
            </a:r>
          </a:p>
          <a:p>
            <a:r>
              <a:rPr lang="es-ES" sz="2400" dirty="0">
                <a:solidFill>
                  <a:schemeClr val="bg1"/>
                </a:solidFill>
                <a:latin typeface="Grandview Display" panose="020B0502040204020203" pitchFamily="34" charset="0"/>
              </a:rPr>
              <a:t>Estas dos redes compiten lo que lleva a que el generador mejore continuamente su capacidad para engañar al discriminador y producir datos más realistas.</a:t>
            </a:r>
            <a:endParaRPr lang="es-BO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055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8A1-FFBC-26FE-241B-FF294864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Generative Adversarial Networks (</a:t>
            </a:r>
            <a:r>
              <a:rPr lang="es-BO" dirty="0" err="1"/>
              <a:t>GANs</a:t>
            </a:r>
            <a:r>
              <a:rPr lang="es-BO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E6F103-C0BF-268A-5884-1FA9D0776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246" y="1598434"/>
            <a:ext cx="4238625" cy="5019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3512AE-3EC2-456E-A1BE-D1C4A7C7C48C}"/>
              </a:ext>
            </a:extLst>
          </p:cNvPr>
          <p:cNvSpPr txBox="1"/>
          <p:nvPr/>
        </p:nvSpPr>
        <p:spPr>
          <a:xfrm>
            <a:off x="838199" y="1598434"/>
            <a:ext cx="643495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BO" sz="2400" dirty="0" err="1"/>
              <a:t>Goodfellow</a:t>
            </a:r>
            <a:r>
              <a:rPr lang="es-BO" sz="2400" dirty="0"/>
              <a:t>, I., </a:t>
            </a:r>
            <a:r>
              <a:rPr lang="es-BO" sz="2400" dirty="0" err="1"/>
              <a:t>Pouget-Abadie</a:t>
            </a:r>
            <a:r>
              <a:rPr lang="es-BO" sz="2400" dirty="0"/>
              <a:t>, J., Mirza, M., </a:t>
            </a:r>
            <a:r>
              <a:rPr lang="es-BO" sz="2400" dirty="0" err="1"/>
              <a:t>Xu</a:t>
            </a:r>
            <a:r>
              <a:rPr lang="es-BO" sz="2400" dirty="0"/>
              <a:t>, B., </a:t>
            </a:r>
            <a:r>
              <a:rPr lang="es-BO" sz="2400" dirty="0" err="1"/>
              <a:t>Warde-Farley</a:t>
            </a:r>
            <a:r>
              <a:rPr lang="es-BO" sz="2400" dirty="0"/>
              <a:t>, D., </a:t>
            </a:r>
            <a:r>
              <a:rPr lang="es-BO" sz="2400" dirty="0" err="1"/>
              <a:t>Ozair</a:t>
            </a:r>
            <a:r>
              <a:rPr lang="es-BO" sz="2400" dirty="0"/>
              <a:t>, S., ... &amp; </a:t>
            </a:r>
            <a:r>
              <a:rPr lang="es-BO" sz="2400" dirty="0" err="1"/>
              <a:t>Bengio</a:t>
            </a:r>
            <a:r>
              <a:rPr lang="es-BO" sz="2400" dirty="0"/>
              <a:t>, Y. (2020). Generative adversarial </a:t>
            </a:r>
            <a:r>
              <a:rPr lang="es-BO" sz="2400" dirty="0" err="1"/>
              <a:t>networks</a:t>
            </a:r>
            <a:r>
              <a:rPr lang="es-BO" sz="2400" dirty="0"/>
              <a:t>. </a:t>
            </a:r>
            <a:r>
              <a:rPr lang="es-BO" sz="2400" dirty="0" err="1"/>
              <a:t>Communications</a:t>
            </a:r>
            <a:r>
              <a:rPr lang="es-BO" sz="2400" dirty="0"/>
              <a:t> </a:t>
            </a:r>
            <a:r>
              <a:rPr lang="es-BO" sz="2400" dirty="0" err="1"/>
              <a:t>of</a:t>
            </a:r>
            <a:r>
              <a:rPr lang="es-BO" sz="2400" dirty="0"/>
              <a:t> </a:t>
            </a:r>
            <a:r>
              <a:rPr lang="es-BO" sz="2400" dirty="0" err="1"/>
              <a:t>the</a:t>
            </a:r>
            <a:r>
              <a:rPr lang="es-BO" sz="2400" dirty="0"/>
              <a:t> ACM, 63(11), 139-144.</a:t>
            </a:r>
          </a:p>
          <a:p>
            <a:endParaRPr lang="es-BO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A., Metz, L., &amp; </a:t>
            </a:r>
            <a:r>
              <a:rPr lang="en-US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Chintala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(2015). Unsupervised representation learning with deep convolutional generative adversarial networks. </a:t>
            </a:r>
            <a:r>
              <a:rPr lang="en-US" sz="2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arXiv:1511.06434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s-BO" sz="2400" dirty="0"/>
          </a:p>
        </p:txBody>
      </p:sp>
    </p:spTree>
    <p:extLst>
      <p:ext uri="{BB962C8B-B14F-4D97-AF65-F5344CB8AC3E}">
        <p14:creationId xmlns:p14="http://schemas.microsoft.com/office/powerpoint/2010/main" val="3284145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380290-8ABA-C8E8-4DB6-9491B5B0A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7" r="9089" b="883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CCE23-27CB-2256-AF86-A4E2F9D9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67490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+mj-lt"/>
              </a:rPr>
              <a:t>Transformers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84253-60AE-67B1-5DE0-C6CD02B5D557}"/>
              </a:ext>
            </a:extLst>
          </p:cNvPr>
          <p:cNvSpPr txBox="1"/>
          <p:nvPr/>
        </p:nvSpPr>
        <p:spPr>
          <a:xfrm>
            <a:off x="588580" y="2147644"/>
            <a:ext cx="402336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Grandview Display" panose="020B0502040204020203" pitchFamily="34" charset="0"/>
              </a:rPr>
              <a:t>La familia de modelos de lenguaje generativos basados en Transformers pueden generar texto coherente y relevante después de ser entrenados en grandes cantidades de datos textuales.</a:t>
            </a:r>
            <a:endParaRPr lang="es-BO" sz="2800" dirty="0"/>
          </a:p>
        </p:txBody>
      </p:sp>
    </p:spTree>
    <p:extLst>
      <p:ext uri="{BB962C8B-B14F-4D97-AF65-F5344CB8AC3E}">
        <p14:creationId xmlns:p14="http://schemas.microsoft.com/office/powerpoint/2010/main" val="4214884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8A1-FFBC-26FE-241B-FF294864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4A61-2829-E07D-3D5F-0A46E179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652641" cy="4486275"/>
          </a:xfrm>
        </p:spPr>
        <p:txBody>
          <a:bodyPr>
            <a:normAutofit/>
          </a:bodyPr>
          <a:lstStyle/>
          <a:p>
            <a:r>
              <a:rPr lang="es-ES" dirty="0"/>
              <a:t>Modelos de aprendizaje automático para el procesamiento del lenguaje natural (NLP). </a:t>
            </a:r>
          </a:p>
          <a:p>
            <a:r>
              <a:rPr lang="es-ES" dirty="0"/>
              <a:t>Introducidos por primera vez en el artículo "</a:t>
            </a:r>
            <a:r>
              <a:rPr lang="es-ES" dirty="0" err="1"/>
              <a:t>Attention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" publicado por </a:t>
            </a:r>
            <a:r>
              <a:rPr lang="es-ES" dirty="0" err="1"/>
              <a:t>Vaswani</a:t>
            </a:r>
            <a:r>
              <a:rPr lang="es-ES" dirty="0"/>
              <a:t> et al. en 2017. </a:t>
            </a:r>
          </a:p>
          <a:p>
            <a:r>
              <a:rPr lang="es-ES" dirty="0"/>
              <a:t>El mecanismo de atención que permite al modelo procesar y entender relaciones de dependencia entre las diferentes partes de una secuencia de entrada. </a:t>
            </a:r>
          </a:p>
          <a:p>
            <a:r>
              <a:rPr lang="es-ES" dirty="0"/>
              <a:t>A diferencia de los enfoques anteriores que procesaban secuencialmente la entrada, los Transformers pueden capturar relaciones de largo alcance entre palabras.</a:t>
            </a:r>
          </a:p>
        </p:txBody>
      </p:sp>
    </p:spTree>
    <p:extLst>
      <p:ext uri="{BB962C8B-B14F-4D97-AF65-F5344CB8AC3E}">
        <p14:creationId xmlns:p14="http://schemas.microsoft.com/office/powerpoint/2010/main" val="274564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78A1-FFBC-26FE-241B-FF294864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4A61-2829-E07D-3D5F-0A46E179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652641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dirty="0" err="1"/>
              <a:t>Transformer</a:t>
            </a:r>
            <a:r>
              <a:rPr lang="es-ES" dirty="0"/>
              <a:t> consta de dos componentes principales: el codificador y el decodificador:</a:t>
            </a:r>
          </a:p>
          <a:p>
            <a:r>
              <a:rPr lang="es-ES" dirty="0"/>
              <a:t>El codificador analiza la entrada y genera representaciones contextuales</a:t>
            </a:r>
          </a:p>
          <a:p>
            <a:r>
              <a:rPr lang="es-ES" dirty="0"/>
              <a:t>El decodificador genera la salida en tareas de generación de lenguaje, como la traducción automática o la generación de texto o imágenes.</a:t>
            </a:r>
          </a:p>
        </p:txBody>
      </p:sp>
    </p:spTree>
    <p:extLst>
      <p:ext uri="{BB962C8B-B14F-4D97-AF65-F5344CB8AC3E}">
        <p14:creationId xmlns:p14="http://schemas.microsoft.com/office/powerpoint/2010/main" val="91621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F3DB811F-CEF6-32C3-DD0A-0FCBBB4CB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7" r="16250"/>
          <a:stretch/>
        </p:blipFill>
        <p:spPr bwMode="auto">
          <a:xfrm>
            <a:off x="531299" y="4766031"/>
            <a:ext cx="3885321" cy="20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175238-EAA9-DA7C-D4F1-BB88FF14C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1"/>
          <a:stretch/>
        </p:blipFill>
        <p:spPr bwMode="auto">
          <a:xfrm>
            <a:off x="4267200" y="53193"/>
            <a:ext cx="5293360" cy="611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7978A1-FFBC-26FE-241B-FF294864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Transformers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D4ED5-6B5B-3CD2-DCA3-4BC0C929D58B}"/>
              </a:ext>
            </a:extLst>
          </p:cNvPr>
          <p:cNvSpPr txBox="1"/>
          <p:nvPr/>
        </p:nvSpPr>
        <p:spPr>
          <a:xfrm>
            <a:off x="1529602" y="1690688"/>
            <a:ext cx="27375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BO" sz="2800" dirty="0">
                <a:solidFill>
                  <a:srgbClr val="FF0000"/>
                </a:solidFill>
              </a:rPr>
              <a:t>Transformaciones numéricas (matriciales) </a:t>
            </a:r>
          </a:p>
          <a:p>
            <a:pPr algn="r"/>
            <a:r>
              <a:rPr lang="es-BO" sz="2800" dirty="0">
                <a:solidFill>
                  <a:srgbClr val="FF0000"/>
                </a:solidFill>
              </a:rPr>
              <a:t>atención </a:t>
            </a:r>
            <a:r>
              <a:rPr lang="es-BO" sz="2800" dirty="0" err="1">
                <a:solidFill>
                  <a:srgbClr val="FF0000"/>
                </a:solidFill>
              </a:rPr>
              <a:t>multi-cabeza</a:t>
            </a:r>
            <a:r>
              <a:rPr lang="es-BO" sz="2800" dirty="0">
                <a:solidFill>
                  <a:srgbClr val="FF0000"/>
                </a:solidFill>
              </a:rPr>
              <a:t> </a:t>
            </a:r>
          </a:p>
          <a:p>
            <a:pPr algn="r"/>
            <a:r>
              <a:rPr lang="es-BO" sz="2800" dirty="0">
                <a:solidFill>
                  <a:srgbClr val="FF0000"/>
                </a:solidFill>
              </a:rPr>
              <a:t>con redes neuronales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1BE92-00D8-B951-4D82-07A7F8AB376E}"/>
              </a:ext>
            </a:extLst>
          </p:cNvPr>
          <p:cNvSpPr/>
          <p:nvPr/>
        </p:nvSpPr>
        <p:spPr>
          <a:xfrm>
            <a:off x="4531360" y="1889760"/>
            <a:ext cx="2255520" cy="2600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A42CCE-03CA-10F7-BCDE-325244B1C075}"/>
              </a:ext>
            </a:extLst>
          </p:cNvPr>
          <p:cNvSpPr/>
          <p:nvPr/>
        </p:nvSpPr>
        <p:spPr>
          <a:xfrm>
            <a:off x="6913880" y="1323162"/>
            <a:ext cx="2255520" cy="3167558"/>
          </a:xfrm>
          <a:prstGeom prst="rect">
            <a:avLst/>
          </a:prstGeom>
          <a:noFill/>
          <a:ln w="38100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5C9DC-94C3-56DB-72BC-13BEE7AA50CF}"/>
              </a:ext>
            </a:extLst>
          </p:cNvPr>
          <p:cNvSpPr txBox="1"/>
          <p:nvPr/>
        </p:nvSpPr>
        <p:spPr>
          <a:xfrm>
            <a:off x="9293599" y="1205135"/>
            <a:ext cx="2737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BO" sz="2800" dirty="0">
                <a:solidFill>
                  <a:srgbClr val="FF00FF"/>
                </a:solidFill>
              </a:rPr>
              <a:t>Decodificadores</a:t>
            </a:r>
          </a:p>
        </p:txBody>
      </p:sp>
    </p:spTree>
    <p:extLst>
      <p:ext uri="{BB962C8B-B14F-4D97-AF65-F5344CB8AC3E}">
        <p14:creationId xmlns:p14="http://schemas.microsoft.com/office/powerpoint/2010/main" val="4080666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348882-8296-B130-4604-0E1AC3F9B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27"/>
          <a:stretch/>
        </p:blipFill>
        <p:spPr>
          <a:xfrm>
            <a:off x="5659748" y="766846"/>
            <a:ext cx="6015698" cy="3881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7978A1-FFBC-26FE-241B-FF294864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4A61-2829-E07D-3D5F-0A46E179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914"/>
            <a:ext cx="6207493" cy="47620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Transformer</a:t>
            </a:r>
            <a:r>
              <a:rPr lang="es-ES" dirty="0"/>
              <a:t> original dio paso a varias variantes y modelos más avanzados: </a:t>
            </a:r>
          </a:p>
          <a:p>
            <a:r>
              <a:rPr lang="es-ES" dirty="0"/>
              <a:t>BERT (</a:t>
            </a:r>
            <a:r>
              <a:rPr lang="es-ES" dirty="0" err="1"/>
              <a:t>Bidirectional</a:t>
            </a:r>
            <a:r>
              <a:rPr lang="es-ES" dirty="0"/>
              <a:t> </a:t>
            </a:r>
            <a:r>
              <a:rPr lang="es-ES" dirty="0" err="1"/>
              <a:t>Encoder</a:t>
            </a:r>
            <a:r>
              <a:rPr lang="es-ES" dirty="0"/>
              <a:t> </a:t>
            </a:r>
            <a:r>
              <a:rPr lang="es-ES" dirty="0" err="1"/>
              <a:t>Representations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Transformers). Bidireccional: toma en cuenta las palabras anteriores como las posteriores.</a:t>
            </a:r>
          </a:p>
          <a:p>
            <a:r>
              <a:rPr lang="en-US" dirty="0" err="1"/>
              <a:t>RoBERTa</a:t>
            </a:r>
            <a:r>
              <a:rPr lang="en-US" dirty="0"/>
              <a:t> (Robustly Optimized BERT Pretraining Approach).</a:t>
            </a:r>
          </a:p>
          <a:p>
            <a:r>
              <a:rPr lang="en-US" dirty="0"/>
              <a:t>BART (Bidirectional and Auto-Regressive Transformers).</a:t>
            </a:r>
            <a:endParaRPr lang="es-ES" dirty="0"/>
          </a:p>
          <a:p>
            <a:r>
              <a:rPr lang="es-ES" dirty="0"/>
              <a:t>GPT (Generative </a:t>
            </a:r>
            <a:r>
              <a:rPr lang="es-ES" dirty="0" err="1"/>
              <a:t>Pre-trained</a:t>
            </a:r>
            <a:r>
              <a:rPr lang="es-ES" dirty="0"/>
              <a:t> </a:t>
            </a:r>
            <a:r>
              <a:rPr lang="es-ES" dirty="0" err="1"/>
              <a:t>Transformer</a:t>
            </a:r>
            <a:r>
              <a:rPr lang="es-ES" dirty="0"/>
              <a:t>) y sus versiones sucesivas como GPT-2 y GPT-3. </a:t>
            </a:r>
          </a:p>
        </p:txBody>
      </p:sp>
    </p:spTree>
    <p:extLst>
      <p:ext uri="{BB962C8B-B14F-4D97-AF65-F5344CB8AC3E}">
        <p14:creationId xmlns:p14="http://schemas.microsoft.com/office/powerpoint/2010/main" val="631616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158"/>
          </a:xfrm>
        </p:spPr>
        <p:txBody>
          <a:bodyPr/>
          <a:lstStyle/>
          <a:p>
            <a:r>
              <a:rPr lang="es-BO" dirty="0"/>
              <a:t>Aplicaciones en Finanzas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37E78-E255-41DF-704C-281FC9908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16" y="1516178"/>
            <a:ext cx="7074784" cy="374742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E2C1AA-D000-E433-C34C-0DD938FC8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551" y="1594397"/>
            <a:ext cx="4868917" cy="50691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BO" dirty="0"/>
              <a:t>Análisis de sentimiento:</a:t>
            </a:r>
          </a:p>
          <a:p>
            <a:r>
              <a:rPr lang="es-ES" dirty="0"/>
              <a:t>De acuerdo con la hipótesis del mercado eficiente, toda la información pasada se refleja en los precios de las acciones y la nueva información se absorbe instantáneamente para determinar los precios futuros de las acciones. </a:t>
            </a:r>
          </a:p>
          <a:p>
            <a:r>
              <a:rPr lang="es-ES" dirty="0"/>
              <a:t>Por tanto, la pronta extracción de sentimientos positivos o sentimientos negativos de las noticias es muy importante para la toma de decisiones de inversión.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57367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D0D2-28E5-2058-2140-4D215848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71" y="76361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PE" sz="3700">
                <a:solidFill>
                  <a:schemeClr val="bg1"/>
                </a:solidFill>
                <a:latin typeface="+mj-lt"/>
              </a:rPr>
              <a:t>Fundamentos de la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BB06A-3CA5-FD82-A1D0-AAD1526365F5}"/>
              </a:ext>
            </a:extLst>
          </p:cNvPr>
          <p:cNvSpPr txBox="1"/>
          <p:nvPr/>
        </p:nvSpPr>
        <p:spPr>
          <a:xfrm>
            <a:off x="210671" y="671998"/>
            <a:ext cx="5692774" cy="59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s-BO" sz="2800">
                <a:solidFill>
                  <a:schemeClr val="bg1">
                    <a:alpha val="80000"/>
                  </a:schemeClr>
                </a:solidFill>
                <a:effectLst/>
              </a:rPr>
              <a:t>Linea</a:t>
            </a:r>
            <a:r>
              <a:rPr lang="es-BO" sz="2800" dirty="0">
                <a:solidFill>
                  <a:schemeClr val="bg1">
                    <a:alpha val="80000"/>
                  </a:schemeClr>
                </a:solidFill>
                <a:effectLst/>
              </a:rPr>
              <a:t> de tiempo de la 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230A3-5C0C-F550-651B-EE04A95D0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" r="-1" b="-1"/>
          <a:stretch/>
        </p:blipFill>
        <p:spPr>
          <a:xfrm>
            <a:off x="-1" y="1404413"/>
            <a:ext cx="10333823" cy="4159105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A18DC8-F889-F641-A2A8-9C0AACF7085F}"/>
              </a:ext>
            </a:extLst>
          </p:cNvPr>
          <p:cNvSpPr/>
          <p:nvPr/>
        </p:nvSpPr>
        <p:spPr>
          <a:xfrm>
            <a:off x="10333822" y="1404414"/>
            <a:ext cx="1858178" cy="4049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DD7B7-EC23-0C8A-70EB-058773C02F4D}"/>
              </a:ext>
            </a:extLst>
          </p:cNvPr>
          <p:cNvSpPr txBox="1"/>
          <p:nvPr/>
        </p:nvSpPr>
        <p:spPr>
          <a:xfrm>
            <a:off x="10744200" y="3168912"/>
            <a:ext cx="1447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b="1" dirty="0">
                <a:solidFill>
                  <a:srgbClr val="FF00FF"/>
                </a:solidFill>
              </a:rPr>
              <a:t>2022</a:t>
            </a:r>
          </a:p>
          <a:p>
            <a:pPr algn="ctr"/>
            <a:r>
              <a:rPr lang="es-BO" dirty="0" err="1">
                <a:solidFill>
                  <a:srgbClr val="FF00FF"/>
                </a:solidFill>
              </a:rPr>
              <a:t>ChatGPT</a:t>
            </a:r>
            <a:r>
              <a:rPr lang="es-BO" dirty="0">
                <a:solidFill>
                  <a:srgbClr val="FF00FF"/>
                </a:solidFill>
              </a:rPr>
              <a:t> </a:t>
            </a:r>
          </a:p>
          <a:p>
            <a:pPr algn="ctr"/>
            <a:r>
              <a:rPr lang="es-BO" dirty="0">
                <a:solidFill>
                  <a:srgbClr val="FF00FF"/>
                </a:solidFill>
              </a:rPr>
              <a:t>Chat </a:t>
            </a:r>
          </a:p>
          <a:p>
            <a:pPr algn="ctr"/>
            <a:r>
              <a:rPr lang="es-BO" dirty="0">
                <a:solidFill>
                  <a:srgbClr val="FF00FF"/>
                </a:solidFill>
              </a:rPr>
              <a:t>Generative </a:t>
            </a:r>
          </a:p>
          <a:p>
            <a:pPr algn="ctr"/>
            <a:r>
              <a:rPr lang="es-BO" dirty="0">
                <a:solidFill>
                  <a:srgbClr val="FF00FF"/>
                </a:solidFill>
              </a:rPr>
              <a:t>Pre-</a:t>
            </a:r>
            <a:r>
              <a:rPr lang="es-BO" dirty="0" err="1">
                <a:solidFill>
                  <a:srgbClr val="FF00FF"/>
                </a:solidFill>
              </a:rPr>
              <a:t>Trained</a:t>
            </a:r>
            <a:r>
              <a:rPr lang="es-BO" dirty="0">
                <a:solidFill>
                  <a:srgbClr val="FF00FF"/>
                </a:solidFill>
              </a:rPr>
              <a:t> </a:t>
            </a:r>
            <a:r>
              <a:rPr lang="es-BO" dirty="0" err="1">
                <a:solidFill>
                  <a:srgbClr val="FF00FF"/>
                </a:solidFill>
              </a:rPr>
              <a:t>Transformer</a:t>
            </a:r>
            <a:endParaRPr lang="es-BO" dirty="0">
              <a:solidFill>
                <a:srgbClr val="FF00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19FDCE-09FF-2FE6-7D77-BA343E174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4" y="2840231"/>
            <a:ext cx="2124075" cy="3220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A2581C-8418-FEE3-7AA1-A31034A8A563}"/>
              </a:ext>
            </a:extLst>
          </p:cNvPr>
          <p:cNvSpPr txBox="1"/>
          <p:nvPr/>
        </p:nvSpPr>
        <p:spPr>
          <a:xfrm>
            <a:off x="409575" y="5717870"/>
            <a:ext cx="6477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Kaynak, O. (2021). The golden age of Artificial Intelligence: Inaugural Editorial. </a:t>
            </a:r>
            <a:r>
              <a:rPr lang="en-US" b="0" i="1" dirty="0">
                <a:effectLst/>
                <a:latin typeface="Arial" panose="020B0604020202020204" pitchFamily="34" charset="0"/>
              </a:rPr>
              <a:t>Discover Artificial Intelligence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effectLst/>
                <a:latin typeface="Arial" panose="020B0604020202020204" pitchFamily="34" charset="0"/>
              </a:rPr>
              <a:t>1</a:t>
            </a:r>
            <a:r>
              <a:rPr lang="en-US" b="0" i="0" dirty="0">
                <a:effectLst/>
                <a:latin typeface="Arial" panose="020B0604020202020204" pitchFamily="34" charset="0"/>
              </a:rPr>
              <a:t>, 1-7.</a:t>
            </a:r>
            <a:endParaRPr lang="es-BO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B4279-114F-ECC5-AB69-851E3F772405}"/>
              </a:ext>
            </a:extLst>
          </p:cNvPr>
          <p:cNvSpPr txBox="1"/>
          <p:nvPr/>
        </p:nvSpPr>
        <p:spPr>
          <a:xfrm>
            <a:off x="10837069" y="2083969"/>
            <a:ext cx="1262061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BO" b="1" dirty="0"/>
              <a:t>Primavera de AI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504191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158"/>
          </a:xfrm>
        </p:spPr>
        <p:txBody>
          <a:bodyPr/>
          <a:lstStyle/>
          <a:p>
            <a:r>
              <a:rPr lang="es-BO" dirty="0"/>
              <a:t>Aplicaciones en Finanzas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37E78-E255-41DF-704C-281FC9908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16" y="1516178"/>
            <a:ext cx="7074784" cy="374742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E2C1AA-D000-E433-C34C-0DD938FC8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551" y="1594397"/>
            <a:ext cx="4868917" cy="5069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BO" dirty="0">
                <a:latin typeface="+mn-lt"/>
              </a:rPr>
              <a:t>Análisis de sentimiento: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 err="1">
                <a:solidFill>
                  <a:srgbClr val="000000"/>
                </a:solidFill>
                <a:latin typeface="+mn-lt"/>
              </a:rPr>
              <a:t>Utilizaron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 encoders </a:t>
            </a:r>
            <a:r>
              <a:rPr lang="en-US" sz="2800" dirty="0" err="1">
                <a:solidFill>
                  <a:srgbClr val="000000"/>
                </a:solidFill>
                <a:latin typeface="+mn-lt"/>
              </a:rPr>
              <a:t>especiales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+mn-lt"/>
              </a:rPr>
              <a:t>porque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+mn-lt"/>
              </a:rPr>
              <a:t>los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+mn-lt"/>
              </a:rPr>
              <a:t>enconders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+mn-lt"/>
              </a:rPr>
              <a:t>predifinidos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 no </a:t>
            </a:r>
            <a:r>
              <a:rPr lang="en-US" sz="2800" dirty="0" err="1">
                <a:solidFill>
                  <a:srgbClr val="000000"/>
                </a:solidFill>
                <a:latin typeface="+mn-lt"/>
              </a:rPr>
              <a:t>distinguian</a:t>
            </a:r>
            <a:r>
              <a:rPr lang="en-US" sz="2800" dirty="0">
                <a:solidFill>
                  <a:srgbClr val="000000"/>
                </a:solidFill>
                <a:latin typeface="+mn-lt"/>
              </a:rPr>
              <a:t> entre: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i="1" dirty="0">
                <a:solidFill>
                  <a:srgbClr val="000000"/>
                </a:solidFill>
                <a:highlight>
                  <a:srgbClr val="FFFF00"/>
                </a:highlight>
                <a:latin typeface="+mn-lt"/>
              </a:rPr>
              <a:t>‘‘ Apple Inc performed well this year.’’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latin typeface="+mn-lt"/>
              </a:rPr>
              <a:t>En </a:t>
            </a:r>
            <a:r>
              <a:rPr lang="es-VE" dirty="0">
                <a:solidFill>
                  <a:srgbClr val="000000"/>
                </a:solidFill>
                <a:latin typeface="+mn-lt"/>
              </a:rPr>
              <a:t>comparación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con:</a:t>
            </a:r>
            <a:br>
              <a:rPr lang="en-US" sz="2800" i="1" dirty="0">
                <a:solidFill>
                  <a:srgbClr val="000000"/>
                </a:solidFill>
                <a:latin typeface="+mn-lt"/>
              </a:rPr>
            </a:br>
            <a:r>
              <a:rPr lang="en-US" sz="2800" i="1" dirty="0">
                <a:solidFill>
                  <a:srgbClr val="000000"/>
                </a:solidFill>
                <a:highlight>
                  <a:srgbClr val="FFFF00"/>
                </a:highlight>
                <a:latin typeface="+mn-lt"/>
              </a:rPr>
              <a:t>‘Apple fruits are exported to various countries.’</a:t>
            </a:r>
            <a:endParaRPr lang="es-BO" dirty="0">
              <a:highlight>
                <a:srgbClr val="FFFF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4732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158"/>
          </a:xfrm>
        </p:spPr>
        <p:txBody>
          <a:bodyPr/>
          <a:lstStyle/>
          <a:p>
            <a:r>
              <a:rPr lang="es-BO" dirty="0"/>
              <a:t>Aplicaciones en Finanzas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331AA-B378-39AD-4A7C-C70FE37D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756" y="1041616"/>
            <a:ext cx="8876444" cy="56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4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158"/>
          </a:xfrm>
        </p:spPr>
        <p:txBody>
          <a:bodyPr/>
          <a:lstStyle/>
          <a:p>
            <a:r>
              <a:rPr lang="es-BO" dirty="0"/>
              <a:t>Aplicaciones en Finanzas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E2C1AA-D000-E433-C34C-0DD938FC8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551" y="1594397"/>
            <a:ext cx="4868917" cy="50691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BO" dirty="0"/>
              <a:t>Análisis de sentimiento:</a:t>
            </a:r>
          </a:p>
          <a:p>
            <a:r>
              <a:rPr lang="es-ES" dirty="0"/>
              <a:t>Tweets de economistas españoles y sitios de noticias centrados en el sector financiero entre noviembre de 2017 y octubre 2021</a:t>
            </a:r>
          </a:p>
          <a:p>
            <a:r>
              <a:rPr lang="es-ES" dirty="0"/>
              <a:t>En el proceso de etiquetado se identifica los tweets con los siguientes sentimientos: muy positivo, positivo, neutral, negativo, muy negativo, fuera de dominio y no-sabe-no-responde. </a:t>
            </a:r>
            <a:endParaRPr lang="es-B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A3107-6952-62A5-8DB4-2B786646E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473" y="1303284"/>
            <a:ext cx="5464079" cy="50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96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158"/>
          </a:xfrm>
        </p:spPr>
        <p:txBody>
          <a:bodyPr/>
          <a:lstStyle/>
          <a:p>
            <a:r>
              <a:rPr lang="es-BO" dirty="0"/>
              <a:t>Aplicaciones en Finanzas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B0B3F-7D9E-2397-9988-EDFB1925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0" y="1450212"/>
            <a:ext cx="11220266" cy="466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1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0D3D0-CD8F-E2DD-3C90-C73455AB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007" y="851338"/>
            <a:ext cx="7976993" cy="9638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38" y="542491"/>
            <a:ext cx="10515600" cy="938158"/>
          </a:xfrm>
        </p:spPr>
        <p:txBody>
          <a:bodyPr>
            <a:normAutofit fontScale="90000"/>
          </a:bodyPr>
          <a:lstStyle/>
          <a:p>
            <a:r>
              <a:rPr lang="es-BO" dirty="0"/>
              <a:t>Aplicaciones en </a:t>
            </a:r>
            <a:br>
              <a:rPr lang="es-BO" dirty="0"/>
            </a:br>
            <a:r>
              <a:rPr lang="es-BO" dirty="0"/>
              <a:t>Economía y Negocios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D2DBF-5A8C-410C-9998-2A4E31E19A08}"/>
              </a:ext>
            </a:extLst>
          </p:cNvPr>
          <p:cNvSpPr txBox="1"/>
          <p:nvPr/>
        </p:nvSpPr>
        <p:spPr>
          <a:xfrm>
            <a:off x="651642" y="1743304"/>
            <a:ext cx="359453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Chapman, C. L., Hillebrand, L.,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Stenzel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R.,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Deußer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Biesner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Bauckhage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&amp; Sifa, R. (2022, August). Towards generating financial reports from tabular data using transformers. In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Cross-Domain Conference for Machine Learning and Knowledge Extraction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221-232). Cham: Springer International Publishing.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1819767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0D3D0-CD8F-E2DD-3C90-C73455AB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179" y="-2780864"/>
            <a:ext cx="7976993" cy="9638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38" y="542491"/>
            <a:ext cx="10515600" cy="938158"/>
          </a:xfrm>
        </p:spPr>
        <p:txBody>
          <a:bodyPr>
            <a:normAutofit fontScale="90000"/>
          </a:bodyPr>
          <a:lstStyle/>
          <a:p>
            <a:r>
              <a:rPr lang="es-BO" dirty="0"/>
              <a:t>Aplicaciones en </a:t>
            </a:r>
            <a:br>
              <a:rPr lang="es-BO" dirty="0"/>
            </a:br>
            <a:r>
              <a:rPr lang="es-BO" dirty="0"/>
              <a:t>Economía y Negocios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D2DBF-5A8C-410C-9998-2A4E31E19A08}"/>
              </a:ext>
            </a:extLst>
          </p:cNvPr>
          <p:cNvSpPr txBox="1"/>
          <p:nvPr/>
        </p:nvSpPr>
        <p:spPr>
          <a:xfrm>
            <a:off x="651642" y="1743304"/>
            <a:ext cx="359453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Chapman, C. L., Hillebrand, L.,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Stenzel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R.,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Deußer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Biesner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Bauckhage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&amp; Sifa, R. (2022, August). Towards generating financial reports from tabular data using transformers. In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Cross-Domain Conference for Machine Learning and Knowledge Extraction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221-232). Cham: Springer International Publishing.</a:t>
            </a:r>
            <a:endParaRPr lang="es-BO" sz="2000" dirty="0"/>
          </a:p>
        </p:txBody>
      </p:sp>
    </p:spTree>
    <p:extLst>
      <p:ext uri="{BB962C8B-B14F-4D97-AF65-F5344CB8AC3E}">
        <p14:creationId xmlns:p14="http://schemas.microsoft.com/office/powerpoint/2010/main" val="220720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63DA-815D-4645-CFFC-15DE6743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ChatGPT</a:t>
            </a:r>
            <a:endParaRPr lang="es-B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4FAD6-CFA7-58AA-3F27-DE1293D6F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BO" dirty="0">
                <a:hlinkClick r:id="rId2"/>
              </a:rPr>
              <a:t>https://chat.openai.com/</a:t>
            </a:r>
            <a:endParaRPr lang="es-BO" dirty="0"/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Chat Generative Pre-Trained Transformer.</a:t>
            </a:r>
            <a:endParaRPr lang="es-BO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s-BO" dirty="0">
                <a:solidFill>
                  <a:srgbClr val="202122"/>
                </a:solidFill>
                <a:latin typeface="Arial" panose="020B0604020202020204" pitchFamily="34" charset="0"/>
              </a:rPr>
              <a:t>2022: GPT-3.5, 2023: GPT-4.</a:t>
            </a:r>
          </a:p>
          <a:p>
            <a:r>
              <a:rPr lang="es-BO" dirty="0">
                <a:solidFill>
                  <a:srgbClr val="202122"/>
                </a:solidFill>
                <a:latin typeface="Arial" panose="020B0604020202020204" pitchFamily="34" charset="0"/>
              </a:rPr>
              <a:t>Entrenado en Azure con información hasta 2021.</a:t>
            </a:r>
          </a:p>
          <a:p>
            <a:r>
              <a:rPr lang="es-BO" dirty="0">
                <a:solidFill>
                  <a:srgbClr val="202122"/>
                </a:solidFill>
                <a:latin typeface="Arial" panose="020B0604020202020204" pitchFamily="34" charset="0"/>
              </a:rPr>
              <a:t>Basado en aprendizaje reforzado (un proceso de </a:t>
            </a:r>
            <a:r>
              <a:rPr lang="es-BO" dirty="0" err="1">
                <a:solidFill>
                  <a:srgbClr val="202122"/>
                </a:solidFill>
                <a:latin typeface="Arial" panose="020B0604020202020204" pitchFamily="34" charset="0"/>
              </a:rPr>
              <a:t>Markov</a:t>
            </a:r>
            <a:r>
              <a:rPr lang="es-BO" dirty="0">
                <a:solidFill>
                  <a:srgbClr val="202122"/>
                </a:solidFill>
                <a:latin typeface="Arial" panose="020B0604020202020204" pitchFamily="34" charset="0"/>
              </a:rPr>
              <a:t>).</a:t>
            </a:r>
            <a:endParaRPr lang="es-BO" dirty="0"/>
          </a:p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3617601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63DA-815D-4645-CFFC-15DE6743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ChatGPT</a:t>
            </a:r>
            <a:endParaRPr lang="es-B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7DA84-FD92-BB26-05DC-969DB172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285" y="1157307"/>
            <a:ext cx="5411684" cy="3352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85D17A-DCB0-9BAE-E001-723F0CF60ED4}"/>
              </a:ext>
            </a:extLst>
          </p:cNvPr>
          <p:cNvSpPr txBox="1"/>
          <p:nvPr/>
        </p:nvSpPr>
        <p:spPr>
          <a:xfrm>
            <a:off x="470681" y="1508219"/>
            <a:ext cx="609760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400" dirty="0"/>
              <a:t>1. ¿Cuál es la naturaleza del valor económico?</a:t>
            </a:r>
          </a:p>
          <a:p>
            <a:r>
              <a:rPr lang="es-BO" sz="1400" dirty="0"/>
              <a:t>2. ¿Cuál es la relación entre economía y ética?</a:t>
            </a:r>
          </a:p>
          <a:p>
            <a:r>
              <a:rPr lang="es-BO" sz="1400" dirty="0"/>
              <a:t>3. ¿Cuáles son los principios de la justicia económica?</a:t>
            </a:r>
          </a:p>
          <a:p>
            <a:r>
              <a:rPr lang="es-BO" sz="1400" dirty="0"/>
              <a:t>4. ¿Cuál es el papel del gobierno en la economía?</a:t>
            </a:r>
          </a:p>
          <a:p>
            <a:r>
              <a:rPr lang="es-BO" sz="1400" dirty="0"/>
              <a:t>5. ¿Cuál es el significado de la libertad económica?</a:t>
            </a:r>
          </a:p>
          <a:p>
            <a:r>
              <a:rPr lang="es-BO" sz="1400" dirty="0"/>
              <a:t>6. ¿Cuál es la relación entre el crecimiento económico y el desarrollo humano?</a:t>
            </a:r>
          </a:p>
          <a:p>
            <a:r>
              <a:rPr lang="es-BO" sz="1400" dirty="0"/>
              <a:t>7. ¿Cuál es el papel de los mercados en la toma de decisiones económicas?</a:t>
            </a:r>
          </a:p>
          <a:p>
            <a:r>
              <a:rPr lang="es-BO" sz="1400" dirty="0"/>
              <a:t>8. ¿Cuál es la relación entre la eficiencia económica y el bienestar social?</a:t>
            </a:r>
          </a:p>
          <a:p>
            <a:r>
              <a:rPr lang="es-BO" sz="1400" dirty="0"/>
              <a:t>9. ¿Cuál es el impacto de la desigualdad en los resultados económicos?</a:t>
            </a:r>
          </a:p>
          <a:p>
            <a:r>
              <a:rPr lang="es-BO" sz="1400" dirty="0"/>
              <a:t>10. ¿Cuál es la relación entre capitalismo y democracia?</a:t>
            </a:r>
          </a:p>
          <a:p>
            <a:r>
              <a:rPr lang="es-BO" sz="1400" dirty="0"/>
              <a:t>11. ¿Cuál es el papel de la propiedad privada en los sistemas económicos?</a:t>
            </a:r>
          </a:p>
          <a:p>
            <a:r>
              <a:rPr lang="es-BO" sz="1400" dirty="0"/>
              <a:t>12. ¿Cuál es la relación entre los sistemas económicos y la sustentabilidad ambiental?</a:t>
            </a:r>
          </a:p>
          <a:p>
            <a:r>
              <a:rPr lang="es-BO" sz="1400" dirty="0"/>
              <a:t>13. ¿Cuál es el significado y la importancia de la igualdad económica?</a:t>
            </a:r>
          </a:p>
          <a:p>
            <a:r>
              <a:rPr lang="es-BO" sz="1400" dirty="0"/>
              <a:t>14. ¿Cuál es el papel de la tecnología en el progreso económico?</a:t>
            </a:r>
          </a:p>
          <a:p>
            <a:r>
              <a:rPr lang="es-BO" sz="1400" dirty="0"/>
              <a:t>15. ¿Cuál es la relación entre los sistemas económicos y los valores culturales?</a:t>
            </a:r>
          </a:p>
          <a:p>
            <a:r>
              <a:rPr lang="es-BO" sz="1400" dirty="0"/>
              <a:t>16. ¿Cuál es el papel de las instituciones sociales en la configuración de los resultados económicos?</a:t>
            </a:r>
          </a:p>
          <a:p>
            <a:r>
              <a:rPr lang="es-BO" sz="1400" dirty="0"/>
              <a:t>17. ¿Cuál es la relación entre los sistemas económicos y la movilidad social?</a:t>
            </a:r>
          </a:p>
          <a:p>
            <a:r>
              <a:rPr lang="es-BO" sz="1400" dirty="0"/>
              <a:t>18. ¿Cuál es el papel de la competencia en los sistemas económicos?</a:t>
            </a:r>
          </a:p>
          <a:p>
            <a:r>
              <a:rPr lang="es-BO" sz="1400" dirty="0"/>
              <a:t>19. ¿Cuál es el impacto de la globalización en la filosofía económica?</a:t>
            </a:r>
          </a:p>
          <a:p>
            <a:r>
              <a:rPr lang="es-BO" sz="1400" dirty="0"/>
              <a:t>20. ¿Cuál es el significado y la importancia de la democracia económica?</a:t>
            </a:r>
          </a:p>
        </p:txBody>
      </p:sp>
    </p:spTree>
    <p:extLst>
      <p:ext uri="{BB962C8B-B14F-4D97-AF65-F5344CB8AC3E}">
        <p14:creationId xmlns:p14="http://schemas.microsoft.com/office/powerpoint/2010/main" val="2015516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63DA-815D-4645-CFFC-15DE6743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err="1"/>
              <a:t>ChatGPT</a:t>
            </a:r>
            <a:endParaRPr lang="es-B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5D17A-DCB0-9BAE-E001-723F0CF60ED4}"/>
              </a:ext>
            </a:extLst>
          </p:cNvPr>
          <p:cNvSpPr txBox="1"/>
          <p:nvPr/>
        </p:nvSpPr>
        <p:spPr>
          <a:xfrm>
            <a:off x="470681" y="1508219"/>
            <a:ext cx="40146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BO" sz="2400" dirty="0"/>
              <a:t>Pronósticos de precios del mercado de valores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7090B-A5A6-58F7-3116-256FD90D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555" y="765579"/>
            <a:ext cx="7043537" cy="4584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FD10-AF72-9898-A283-FCF0E6723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81" y="3180391"/>
            <a:ext cx="4586565" cy="31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72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158"/>
          </a:xfrm>
        </p:spPr>
        <p:txBody>
          <a:bodyPr/>
          <a:lstStyle/>
          <a:p>
            <a:r>
              <a:rPr lang="es-BO" dirty="0" err="1"/>
              <a:t>Midjourney</a:t>
            </a:r>
            <a:r>
              <a:rPr lang="es-BO" dirty="0"/>
              <a:t> y DALL-E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F2E90-938E-6713-B38B-8536A07FFF6D}"/>
              </a:ext>
            </a:extLst>
          </p:cNvPr>
          <p:cNvSpPr txBox="1"/>
          <p:nvPr/>
        </p:nvSpPr>
        <p:spPr>
          <a:xfrm>
            <a:off x="956442" y="1507160"/>
            <a:ext cx="49503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 err="1"/>
              <a:t>Midjourney</a:t>
            </a:r>
            <a:r>
              <a:rPr lang="es-ES" sz="3200" dirty="0"/>
              <a:t> y DALL-E son programas de inteligencia artificial generativa para crear imágenes a partir de descripciones textuales</a:t>
            </a:r>
          </a:p>
          <a:p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Estas descripciones textuales se llaman </a:t>
            </a:r>
            <a:r>
              <a:rPr lang="es-ES" sz="3200" i="1" dirty="0" err="1"/>
              <a:t>prompts</a:t>
            </a:r>
            <a:r>
              <a:rPr lang="es-ES" sz="3200" dirty="0"/>
              <a:t> </a:t>
            </a:r>
            <a:endParaRPr lang="es-BO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25658-4F18-B374-AC30-B2F95FC0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11" y="525516"/>
            <a:ext cx="4126247" cy="54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áfico">
            <a:extLst>
              <a:ext uri="{FF2B5EF4-FFF2-40B4-BE49-F238E27FC236}">
                <a16:creationId xmlns:a16="http://schemas.microsoft.com/office/drawing/2014/main" id="{561D8A80-0590-80B6-B03D-22611C7AA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3D0D2-28E5-2058-2140-4D215848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46816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BO" sz="48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Introducción:</a:t>
            </a:r>
            <a:br>
              <a:rPr lang="es-BO" sz="48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4800" dirty="0">
                <a:solidFill>
                  <a:schemeClr val="bg1"/>
                </a:solidFill>
                <a:latin typeface="Gulim" panose="020B0503020000020004" pitchFamily="34" charset="-127"/>
                <a:ea typeface="Gulim" panose="020B0503020000020004" pitchFamily="34" charset="-127"/>
                <a:cs typeface="Times New Roman" panose="02020603050405020304" pitchFamily="18" charset="0"/>
              </a:rPr>
              <a:t>Procesamiento del lenguaje natural y análisis de sentimiento</a:t>
            </a:r>
            <a:br>
              <a:rPr lang="es-BO" sz="48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BO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30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5BF5C-4C24-D995-C774-10CB4FFCAC0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9A013-462F-65BB-5734-C8B28D5307A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D9F38C-290A-0F5C-02AB-4396E1BD8F8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BO" sz="3600" b="1">
                <a:solidFill>
                  <a:srgbClr val="5B5B5B"/>
                </a:solidFill>
              </a:rPr>
              <a:t>¿Han usado antes Midjourney?
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CCCBE-3F7D-32AB-EED7-81C59896579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s-BO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6914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158"/>
          </a:xfrm>
        </p:spPr>
        <p:txBody>
          <a:bodyPr/>
          <a:lstStyle/>
          <a:p>
            <a:r>
              <a:rPr lang="es-BO" dirty="0" err="1"/>
              <a:t>Midjourney</a:t>
            </a:r>
            <a:endParaRPr lang="es-B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F2E90-938E-6713-B38B-8536A07FFF6D}"/>
              </a:ext>
            </a:extLst>
          </p:cNvPr>
          <p:cNvSpPr txBox="1"/>
          <p:nvPr/>
        </p:nvSpPr>
        <p:spPr>
          <a:xfrm>
            <a:off x="956442" y="1507160"/>
            <a:ext cx="1051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 err="1"/>
              <a:t>Midjourney</a:t>
            </a:r>
            <a:r>
              <a:rPr lang="es-ES" sz="3200" dirty="0"/>
              <a:t> está basado en LLM y modelos de difusión </a:t>
            </a:r>
            <a:endParaRPr lang="es-BO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47B0BA-BC3D-CB50-9CB4-002660856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120" b="44587"/>
          <a:stretch/>
        </p:blipFill>
        <p:spPr>
          <a:xfrm>
            <a:off x="339774" y="2189595"/>
            <a:ext cx="11659252" cy="375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99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158"/>
          </a:xfrm>
        </p:spPr>
        <p:txBody>
          <a:bodyPr/>
          <a:lstStyle/>
          <a:p>
            <a:r>
              <a:rPr lang="es-BO" dirty="0"/>
              <a:t>DALL-E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F2E90-938E-6713-B38B-8536A07FFF6D}"/>
              </a:ext>
            </a:extLst>
          </p:cNvPr>
          <p:cNvSpPr txBox="1"/>
          <p:nvPr/>
        </p:nvSpPr>
        <p:spPr>
          <a:xfrm>
            <a:off x="956442" y="1507160"/>
            <a:ext cx="430857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hlinkClick r:id="rId2"/>
              </a:rPr>
              <a:t>https://labs.openai.com/</a:t>
            </a:r>
            <a:r>
              <a:rPr lang="es-ES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DALL-E es parte de </a:t>
            </a:r>
            <a:r>
              <a:rPr lang="es-ES" sz="2800" dirty="0" err="1"/>
              <a:t>OpenAI</a:t>
            </a:r>
            <a:endParaRPr lang="es-ES" sz="2800" b="0" i="0" dirty="0">
              <a:solidFill>
                <a:srgbClr val="202122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b="0" i="0" dirty="0">
                <a:solidFill>
                  <a:srgbClr val="202122"/>
                </a:solidFill>
                <a:effectLst/>
              </a:rPr>
              <a:t>DALL-E es una implementación multimodal de GPT-3​ con 12 mil millones de parámetros.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rgbClr val="202122"/>
                </a:solidFill>
              </a:rPr>
              <a:t>El código fuente no está disponible.</a:t>
            </a:r>
            <a:endParaRPr lang="es-BO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9206F-E6B0-5A07-164F-8E0AEFD5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743" y="1590574"/>
            <a:ext cx="6536624" cy="36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71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AFBD19E-3BEA-1EDC-ECD3-E6A724A2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52533"/>
            <a:ext cx="3406541" cy="340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Aplicaciones de imágenes generadas con IA en negocios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CE47-A999-FA2A-DD24-1FC806CD9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0823" cy="4351338"/>
          </a:xfrm>
        </p:spPr>
        <p:txBody>
          <a:bodyPr/>
          <a:lstStyle/>
          <a:p>
            <a:pPr marL="0" indent="0">
              <a:buNone/>
            </a:pPr>
            <a:r>
              <a:rPr lang="es-419" dirty="0">
                <a:solidFill>
                  <a:srgbClr val="333333"/>
                </a:solidFill>
                <a:latin typeface="Georgia" panose="02040502050405020303" pitchFamily="18" charset="0"/>
              </a:rPr>
              <a:t>Reducción de costos  aumentos de la productividad en las empresas en los ámbitos del:</a:t>
            </a:r>
          </a:p>
          <a:p>
            <a:r>
              <a:rPr lang="es-419" b="0" i="0" dirty="0">
                <a:solidFill>
                  <a:srgbClr val="FF0000"/>
                </a:solidFill>
                <a:effectLst/>
                <a:latin typeface="Georgia" panose="02040502050405020303" pitchFamily="18" charset="0"/>
              </a:rPr>
              <a:t>Marketing</a:t>
            </a:r>
          </a:p>
          <a:p>
            <a:r>
              <a:rPr lang="es-419" dirty="0">
                <a:solidFill>
                  <a:srgbClr val="333333"/>
                </a:solidFill>
                <a:latin typeface="Georgia" panose="02040502050405020303" pitchFamily="18" charset="0"/>
              </a:rPr>
              <a:t>Diseño</a:t>
            </a:r>
          </a:p>
          <a:p>
            <a:pPr marL="0" indent="0">
              <a:buNone/>
            </a:pPr>
            <a:r>
              <a:rPr lang="es-419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Particularment</a:t>
            </a:r>
            <a:r>
              <a:rPr lang="es-419" dirty="0">
                <a:solidFill>
                  <a:srgbClr val="333333"/>
                </a:solidFill>
                <a:latin typeface="Georgia" panose="02040502050405020303" pitchFamily="18" charset="0"/>
              </a:rPr>
              <a:t>e útil para </a:t>
            </a:r>
            <a:r>
              <a:rPr lang="es-419" dirty="0" err="1">
                <a:solidFill>
                  <a:srgbClr val="333333"/>
                </a:solidFill>
                <a:latin typeface="Georgia" panose="02040502050405020303" pitchFamily="18" charset="0"/>
              </a:rPr>
              <a:t>start</a:t>
            </a:r>
            <a:r>
              <a:rPr lang="es-419" dirty="0">
                <a:solidFill>
                  <a:srgbClr val="333333"/>
                </a:solidFill>
                <a:latin typeface="Georgia" panose="02040502050405020303" pitchFamily="18" charset="0"/>
              </a:rPr>
              <a:t>-ups, </a:t>
            </a:r>
            <a:r>
              <a:rPr lang="es-419" dirty="0" err="1">
                <a:solidFill>
                  <a:srgbClr val="333333"/>
                </a:solidFill>
                <a:latin typeface="Georgia" panose="02040502050405020303" pitchFamily="18" charset="0"/>
              </a:rPr>
              <a:t>PyMEs</a:t>
            </a:r>
            <a:endParaRPr lang="es-419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BCD4A-8A57-FB88-9005-D5F6BF86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2072"/>
            <a:ext cx="5082227" cy="22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2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Aplicaciones de imágenes generadas con IA en negocios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CE47-A999-FA2A-DD24-1FC806CD9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0823" cy="4351338"/>
          </a:xfrm>
        </p:spPr>
        <p:txBody>
          <a:bodyPr/>
          <a:lstStyle/>
          <a:p>
            <a:pPr marL="0" indent="0">
              <a:buNone/>
            </a:pPr>
            <a:r>
              <a:rPr lang="es-419" dirty="0">
                <a:solidFill>
                  <a:srgbClr val="333333"/>
                </a:solidFill>
                <a:latin typeface="Georgia" panose="02040502050405020303" pitchFamily="18" charset="0"/>
              </a:rPr>
              <a:t>Reducción de costos  aumentos de la productividad en las empresas en los ámbitos del:</a:t>
            </a:r>
          </a:p>
          <a:p>
            <a:r>
              <a:rPr lang="es-419" b="0" i="0" dirty="0">
                <a:effectLst/>
                <a:latin typeface="Georgia" panose="02040502050405020303" pitchFamily="18" charset="0"/>
              </a:rPr>
              <a:t>Marketing</a:t>
            </a:r>
          </a:p>
          <a:p>
            <a:r>
              <a:rPr lang="es-419" dirty="0">
                <a:solidFill>
                  <a:srgbClr val="FF0000"/>
                </a:solidFill>
                <a:latin typeface="Georgia" panose="02040502050405020303" pitchFamily="18" charset="0"/>
              </a:rPr>
              <a:t>Diseño</a:t>
            </a:r>
          </a:p>
          <a:p>
            <a:pPr marL="0" indent="0">
              <a:buNone/>
            </a:pPr>
            <a:r>
              <a:rPr lang="es-419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Particularment</a:t>
            </a:r>
            <a:r>
              <a:rPr lang="es-419" dirty="0">
                <a:solidFill>
                  <a:srgbClr val="333333"/>
                </a:solidFill>
                <a:latin typeface="Georgia" panose="02040502050405020303" pitchFamily="18" charset="0"/>
              </a:rPr>
              <a:t>e útil para </a:t>
            </a:r>
            <a:r>
              <a:rPr lang="es-419" dirty="0" err="1">
                <a:solidFill>
                  <a:srgbClr val="333333"/>
                </a:solidFill>
                <a:latin typeface="Georgia" panose="02040502050405020303" pitchFamily="18" charset="0"/>
              </a:rPr>
              <a:t>start</a:t>
            </a:r>
            <a:r>
              <a:rPr lang="es-419" dirty="0">
                <a:solidFill>
                  <a:srgbClr val="333333"/>
                </a:solidFill>
                <a:latin typeface="Georgia" panose="02040502050405020303" pitchFamily="18" charset="0"/>
              </a:rPr>
              <a:t>-ups, </a:t>
            </a:r>
            <a:r>
              <a:rPr lang="es-419" dirty="0" err="1">
                <a:solidFill>
                  <a:srgbClr val="333333"/>
                </a:solidFill>
                <a:latin typeface="Georgia" panose="02040502050405020303" pitchFamily="18" charset="0"/>
              </a:rPr>
              <a:t>PyMEs</a:t>
            </a:r>
            <a:endParaRPr lang="es-419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E197D-35B6-6AFE-7A5A-9A6422A5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804" y="1399757"/>
            <a:ext cx="4894363" cy="48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5FF9-77CA-5154-EF1B-468DB8B5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Mercado laboral es dinámico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CE47-A999-FA2A-DD24-1FC806CD9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9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rgbClr val="333333"/>
                </a:solidFill>
                <a:latin typeface="Georgia" panose="02040502050405020303" pitchFamily="18" charset="0"/>
              </a:rPr>
              <a:t>¿Problemas éticos en términos del desplazamiento laboral? En mi opinión no: cooperación humana-AI</a:t>
            </a:r>
            <a:r>
              <a:rPr lang="es-419" dirty="0">
                <a:solidFill>
                  <a:srgbClr val="333333"/>
                </a:solidFill>
                <a:latin typeface="Georgia" panose="02040502050405020303" pitchFamily="18" charset="0"/>
              </a:rPr>
              <a:t> </a:t>
            </a:r>
            <a:endParaRPr lang="es-419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4" name="Picture 2" descr="Oficios antiguos y peligrosos: Farolero | Prevencionar">
            <a:extLst>
              <a:ext uri="{FF2B5EF4-FFF2-40B4-BE49-F238E27FC236}">
                <a16:creationId xmlns:a16="http://schemas.microsoft.com/office/drawing/2014/main" id="{D2F66661-E6A2-E110-1A2E-73DAA317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4" y="2958783"/>
            <a:ext cx="2781632" cy="347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sí cambiará al seguro de Autos la llegada del vehículo autónomo - Seguros  News">
            <a:extLst>
              <a:ext uri="{FF2B5EF4-FFF2-40B4-BE49-F238E27FC236}">
                <a16:creationId xmlns:a16="http://schemas.microsoft.com/office/drawing/2014/main" id="{F5DC6339-F4AA-F5C9-C278-AD559DE8C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007" y="2726189"/>
            <a:ext cx="4443905" cy="331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57BC6-3060-A626-9F75-407A24C22DFD}"/>
              </a:ext>
            </a:extLst>
          </p:cNvPr>
          <p:cNvSpPr txBox="1"/>
          <p:nvPr/>
        </p:nvSpPr>
        <p:spPr>
          <a:xfrm>
            <a:off x="5327085" y="61769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/>
              <a:t>https://www.europarl.europa.eu/RegData/etudes/STUD/2016/573434/IPOL_STU(2016)573434_EN.pdf</a:t>
            </a:r>
          </a:p>
        </p:txBody>
      </p:sp>
    </p:spTree>
    <p:extLst>
      <p:ext uri="{BB962C8B-B14F-4D97-AF65-F5344CB8AC3E}">
        <p14:creationId xmlns:p14="http://schemas.microsoft.com/office/powerpoint/2010/main" val="1583298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BF02EE-2D7C-2AC7-0D1C-8AA0ACFEC9FC}"/>
              </a:ext>
            </a:extLst>
          </p:cNvPr>
          <p:cNvSpPr txBox="1"/>
          <p:nvPr/>
        </p:nvSpPr>
        <p:spPr>
          <a:xfrm>
            <a:off x="977462" y="58465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/>
              <a:t>https://www.europarl.europa.eu/RegData/etudes/STUD/2016/573434/IPOL_STU(2016)573434_EN.pdf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FB726-93E1-C12A-5988-FEC723C6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082" y="207470"/>
            <a:ext cx="6205380" cy="5481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0A609F-A7CD-609D-52D5-CBBF129BC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685" y="2855365"/>
            <a:ext cx="4476330" cy="2757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5D868-D5CE-068C-A16A-B0230F2DFB81}"/>
              </a:ext>
            </a:extLst>
          </p:cNvPr>
          <p:cNvSpPr txBox="1"/>
          <p:nvPr/>
        </p:nvSpPr>
        <p:spPr>
          <a:xfrm>
            <a:off x="7137644" y="625804"/>
            <a:ext cx="4186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3600" dirty="0"/>
              <a:t>Falsos dilemas éticos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BA8BFA-AED0-CECD-0111-5A2AD6C91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0956" y="1429790"/>
            <a:ext cx="1106917" cy="1425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168922-12C6-B895-08DE-179CA8DB9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685" y="1350963"/>
            <a:ext cx="1108658" cy="142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5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9F44-D365-0CD7-0ADA-90A64D9A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565"/>
          </a:xfrm>
        </p:spPr>
        <p:txBody>
          <a:bodyPr/>
          <a:lstStyle/>
          <a:p>
            <a:r>
              <a:rPr lang="es-ES" dirty="0"/>
              <a:t>Procesamiento del Lenguaje Natural (NLP)</a:t>
            </a:r>
            <a:endParaRPr lang="es-B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15522-41FB-E954-664E-A7656653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690"/>
            <a:ext cx="10397359" cy="50449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Rama de la inteligencia artificial y la </a:t>
            </a:r>
            <a:r>
              <a:rPr lang="es-ES" dirty="0">
                <a:solidFill>
                  <a:srgbClr val="FF0000"/>
                </a:solidFill>
              </a:rPr>
              <a:t>lingüística computacional </a:t>
            </a:r>
            <a:r>
              <a:rPr lang="es-ES" dirty="0"/>
              <a:t>que se centra en la interacción entre las computadoras y el lenguaje humano en forma de texto o voz. </a:t>
            </a:r>
          </a:p>
          <a:p>
            <a:pPr marL="0" indent="0">
              <a:buNone/>
            </a:pPr>
            <a:r>
              <a:rPr lang="es-ES" dirty="0"/>
              <a:t>El objetivo principal del NLP es permitir que las máquinas comprendan, interpreten y generen lenguaje humano de manera similar a como lo hacen los seres humanos.</a:t>
            </a:r>
          </a:p>
          <a:p>
            <a:pPr marL="0" indent="0">
              <a:buNone/>
            </a:pPr>
            <a:r>
              <a:rPr lang="es-ES" dirty="0"/>
              <a:t>NLP implica:</a:t>
            </a:r>
          </a:p>
          <a:p>
            <a:pPr marL="461963" indent="-230188"/>
            <a:r>
              <a:rPr lang="es-ES" dirty="0">
                <a:solidFill>
                  <a:srgbClr val="FF0000"/>
                </a:solidFill>
              </a:rPr>
              <a:t>Análisis sintáctico y morfológico: </a:t>
            </a:r>
            <a:r>
              <a:rPr lang="es-ES" dirty="0"/>
              <a:t>Comprender la estructura gramatical de las oraciones y la relación entre las palabras.</a:t>
            </a:r>
          </a:p>
          <a:p>
            <a:pPr marL="461963" indent="-230188"/>
            <a:r>
              <a:rPr lang="es-ES" dirty="0">
                <a:solidFill>
                  <a:srgbClr val="FF0000"/>
                </a:solidFill>
              </a:rPr>
              <a:t>Análisis semántico: </a:t>
            </a:r>
            <a:r>
              <a:rPr lang="es-ES" dirty="0"/>
              <a:t>Interpretar el significado de las palabras y las oraciones en función del contexto.</a:t>
            </a:r>
          </a:p>
          <a:p>
            <a:pPr marL="461963" indent="-230188"/>
            <a:r>
              <a:rPr lang="es-ES" dirty="0">
                <a:solidFill>
                  <a:srgbClr val="FF0000"/>
                </a:solidFill>
              </a:rPr>
              <a:t>Análisis pragmático: </a:t>
            </a:r>
            <a:r>
              <a:rPr lang="es-ES" dirty="0"/>
              <a:t>Comprender las implicaciones y los aspectos contextuales del lenguaje, como el sarcasmo, la ironía y las inferencias.</a:t>
            </a:r>
          </a:p>
          <a:p>
            <a:pPr marL="461963" indent="-230188"/>
            <a:r>
              <a:rPr lang="es-ES" dirty="0">
                <a:solidFill>
                  <a:srgbClr val="FF0000"/>
                </a:solidFill>
              </a:rPr>
              <a:t>Traducción automática: </a:t>
            </a:r>
            <a:r>
              <a:rPr lang="es-ES" dirty="0"/>
              <a:t>Convertir texto de un idioma a otro.</a:t>
            </a:r>
          </a:p>
        </p:txBody>
      </p:sp>
    </p:spTree>
    <p:extLst>
      <p:ext uri="{BB962C8B-B14F-4D97-AF65-F5344CB8AC3E}">
        <p14:creationId xmlns:p14="http://schemas.microsoft.com/office/powerpoint/2010/main" val="173611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9F44-D365-0CD7-0ADA-90A64D9A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565"/>
          </a:xfrm>
        </p:spPr>
        <p:txBody>
          <a:bodyPr/>
          <a:lstStyle/>
          <a:p>
            <a:r>
              <a:rPr lang="es-ES" dirty="0"/>
              <a:t>Procesamiento del Lenguaje Natural (NLP)</a:t>
            </a:r>
            <a:endParaRPr lang="es-B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15522-41FB-E954-664E-A7656653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690"/>
            <a:ext cx="10040007" cy="496827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Generación de texto: </a:t>
            </a:r>
            <a:r>
              <a:rPr lang="es-ES" dirty="0"/>
              <a:t>Crear texto de manera </a:t>
            </a:r>
            <a:r>
              <a:rPr lang="es-ES" dirty="0">
                <a:solidFill>
                  <a:srgbClr val="FF0000"/>
                </a:solidFill>
              </a:rPr>
              <a:t>coherente</a:t>
            </a:r>
            <a:r>
              <a:rPr lang="es-ES" dirty="0"/>
              <a:t> y contextualmente relevante.</a:t>
            </a:r>
          </a:p>
          <a:p>
            <a:r>
              <a:rPr lang="es-ES" dirty="0">
                <a:solidFill>
                  <a:srgbClr val="FF0000"/>
                </a:solidFill>
              </a:rPr>
              <a:t>Extracción de información: </a:t>
            </a:r>
            <a:r>
              <a:rPr lang="es-ES" dirty="0"/>
              <a:t>Identificar información clave en un texto, como nombres de personas, lugares o fechas.</a:t>
            </a:r>
          </a:p>
          <a:p>
            <a:r>
              <a:rPr lang="es-ES" dirty="0">
                <a:solidFill>
                  <a:srgbClr val="FF0000"/>
                </a:solidFill>
              </a:rPr>
              <a:t>Resumen automático: </a:t>
            </a:r>
            <a:r>
              <a:rPr lang="es-ES" dirty="0"/>
              <a:t>Crear resúmenes concisos de textos largos.</a:t>
            </a:r>
          </a:p>
          <a:p>
            <a:r>
              <a:rPr lang="es-ES" dirty="0">
                <a:solidFill>
                  <a:srgbClr val="FF0000"/>
                </a:solidFill>
              </a:rPr>
              <a:t>Clasificación de texto: </a:t>
            </a:r>
            <a:r>
              <a:rPr lang="es-ES" dirty="0"/>
              <a:t>Categorizar textos en diferentes clases o etiquetas.</a:t>
            </a:r>
          </a:p>
          <a:p>
            <a:r>
              <a:rPr lang="es-ES" dirty="0">
                <a:solidFill>
                  <a:srgbClr val="FF0000"/>
                </a:solidFill>
              </a:rPr>
              <a:t>Análisis de sentimiento: </a:t>
            </a:r>
            <a:r>
              <a:rPr lang="es-ES" dirty="0"/>
              <a:t>Determinar la actitud emocional expresada en un texto, como positiva, negativa o neutral.</a:t>
            </a:r>
          </a:p>
          <a:p>
            <a:r>
              <a:rPr lang="es-ES" dirty="0">
                <a:solidFill>
                  <a:srgbClr val="FF0000"/>
                </a:solidFill>
              </a:rPr>
              <a:t>Respuesta a preguntas: </a:t>
            </a:r>
            <a:r>
              <a:rPr lang="es-ES" dirty="0"/>
              <a:t>Proporcionar respuestas a preguntas formuladas en lenguaje natural.</a:t>
            </a:r>
          </a:p>
        </p:txBody>
      </p:sp>
    </p:spTree>
    <p:extLst>
      <p:ext uri="{BB962C8B-B14F-4D97-AF65-F5344CB8AC3E}">
        <p14:creationId xmlns:p14="http://schemas.microsoft.com/office/powerpoint/2010/main" val="143564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9F44-D365-0CD7-0ADA-90A64D9A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565"/>
          </a:xfrm>
        </p:spPr>
        <p:txBody>
          <a:bodyPr/>
          <a:lstStyle/>
          <a:p>
            <a:r>
              <a:rPr lang="es-ES" dirty="0" err="1"/>
              <a:t>Encoders</a:t>
            </a:r>
            <a:r>
              <a:rPr lang="es-ES" dirty="0"/>
              <a:t> y </a:t>
            </a:r>
            <a:r>
              <a:rPr lang="es-ES" dirty="0" err="1"/>
              <a:t>Decoders</a:t>
            </a:r>
            <a:endParaRPr lang="es-B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15522-41FB-E954-664E-A7656653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08690"/>
            <a:ext cx="7545404" cy="49682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err="1"/>
              <a:t>Encoders</a:t>
            </a:r>
            <a:r>
              <a:rPr lang="es-ES" dirty="0"/>
              <a:t> de texto (codificadores de texto):</a:t>
            </a:r>
          </a:p>
          <a:p>
            <a:r>
              <a:rPr lang="es-ES" dirty="0"/>
              <a:t>En NLP, los codificadores se utilizan para convertir secuencias de palabras o caracteres en representaciones numéricas que pueden ser procesadas por algoritmos de aprendizaje automático. </a:t>
            </a:r>
          </a:p>
          <a:p>
            <a:r>
              <a:rPr lang="es-ES" dirty="0"/>
              <a:t>"word2vec" por ejemplo representa las palabras como vectores densos en un espacio vectorial continuo. </a:t>
            </a:r>
          </a:p>
          <a:p>
            <a:r>
              <a:rPr lang="es-ES" dirty="0"/>
              <a:t>Codificadores más avanzados como LSTM, BERT y GPT (Transformador </a:t>
            </a:r>
            <a:r>
              <a:rPr lang="es-ES" dirty="0" err="1"/>
              <a:t>preentrenado</a:t>
            </a:r>
            <a:r>
              <a:rPr lang="es-ES" dirty="0"/>
              <a:t> generativo) pueden capturar información contextual compleja y relaciones entre palabras</a:t>
            </a:r>
          </a:p>
        </p:txBody>
      </p:sp>
    </p:spTree>
    <p:extLst>
      <p:ext uri="{BB962C8B-B14F-4D97-AF65-F5344CB8AC3E}">
        <p14:creationId xmlns:p14="http://schemas.microsoft.com/office/powerpoint/2010/main" val="86532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9F44-D365-0CD7-0ADA-90A64D9A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565"/>
          </a:xfrm>
        </p:spPr>
        <p:txBody>
          <a:bodyPr/>
          <a:lstStyle/>
          <a:p>
            <a:r>
              <a:rPr lang="es-ES" dirty="0" err="1"/>
              <a:t>LLMs</a:t>
            </a:r>
            <a:endParaRPr lang="es-B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15522-41FB-E954-664E-A7656653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8690"/>
            <a:ext cx="10040007" cy="49682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Siglas de "</a:t>
            </a:r>
            <a:r>
              <a:rPr lang="es-ES" dirty="0" err="1"/>
              <a:t>Large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", "Modelos de Lenguaje Grandes". </a:t>
            </a:r>
          </a:p>
          <a:p>
            <a:r>
              <a:rPr lang="es-ES" dirty="0"/>
              <a:t>Modelos de inteligencia artificial diseñados para procesar y generar texto en lenguaje humano. Son entrenados en grandes cantidades de datos de texto para aprender la estructura, gramática, semántica y contexto del lenguaje. </a:t>
            </a:r>
          </a:p>
          <a:p>
            <a:r>
              <a:rPr lang="es-ES" dirty="0"/>
              <a:t>Gran número de parámetros (millones), lo que les permite capturar patrones intrincados en el lenguaje y generar texto coherente y contextualmente relevante. </a:t>
            </a:r>
          </a:p>
          <a:p>
            <a:r>
              <a:rPr lang="es-ES" dirty="0"/>
              <a:t>Arquitecturas de transformadores (</a:t>
            </a:r>
            <a:r>
              <a:rPr lang="es-ES" dirty="0">
                <a:solidFill>
                  <a:srgbClr val="FF0000"/>
                </a:solidFill>
              </a:rPr>
              <a:t>Transformers</a:t>
            </a:r>
            <a:r>
              <a:rPr lang="es-ES" dirty="0"/>
              <a:t>).</a:t>
            </a:r>
          </a:p>
          <a:p>
            <a:r>
              <a:rPr lang="es-ES" dirty="0"/>
              <a:t>Una vez </a:t>
            </a:r>
            <a:r>
              <a:rPr lang="es-ES" dirty="0" err="1">
                <a:solidFill>
                  <a:srgbClr val="FF0000"/>
                </a:solidFill>
              </a:rPr>
              <a:t>pre-entrenados</a:t>
            </a:r>
            <a:r>
              <a:rPr lang="es-ES" dirty="0"/>
              <a:t>, estos modelos pueden afinarse en tareas específicas utilizando cantidades más pequeñas de datos etiquetados.</a:t>
            </a:r>
          </a:p>
        </p:txBody>
      </p:sp>
    </p:spTree>
    <p:extLst>
      <p:ext uri="{BB962C8B-B14F-4D97-AF65-F5344CB8AC3E}">
        <p14:creationId xmlns:p14="http://schemas.microsoft.com/office/powerpoint/2010/main" val="146676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7C5B94-14A0-BA3B-0D1C-BD27235A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491" y="1886777"/>
            <a:ext cx="4598726" cy="2593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B9F44-D365-0CD7-0ADA-90A64D9A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565"/>
          </a:xfrm>
        </p:spPr>
        <p:txBody>
          <a:bodyPr/>
          <a:lstStyle/>
          <a:p>
            <a:r>
              <a:rPr lang="es-ES" dirty="0" err="1"/>
              <a:t>LLMs</a:t>
            </a:r>
            <a:endParaRPr lang="es-B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15522-41FB-E954-664E-A7656653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08690"/>
            <a:ext cx="5023584" cy="4968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Ejemplos de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it-IT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LLaMA (Large Language Model Meta AI) </a:t>
            </a:r>
          </a:p>
          <a:p>
            <a:r>
              <a:rPr lang="it-IT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Bard (basado en LaMDA de Google).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Enhanced Representation through Knowledge Integration</a:t>
            </a:r>
            <a:r>
              <a:rPr lang="it-IT" dirty="0">
                <a:solidFill>
                  <a:srgbClr val="2021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(Ernie Bot</a:t>
            </a:r>
            <a:r>
              <a:rPr lang="it-IT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FF326-70B6-C277-2C50-E299F3A46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721" y="4480143"/>
            <a:ext cx="3981651" cy="2239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34DA4-76A7-2671-645D-CC553F0B2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160" y="183310"/>
            <a:ext cx="3555733" cy="20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687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6.1.4122"/>
  <p:tag name="SLIDO_PRESENTATION_ID" val="00000000-0000-0000-0000-000000000000"/>
  <p:tag name="SLIDO_EVENT_UUID" val="a1ffbdd1-63a9-4fef-9a4a-09b1e381b39f"/>
  <p:tag name="SLIDO_EVENT_SECTION_UUID" val="9b8d9f9b-6124-4dde-98ff-5d4dd10a68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IxODU1NjR9"/>
  <p:tag name="SLIDO_TYPE" val="SlidoPoll"/>
  <p:tag name="SLIDO_POLL_UUID" val="3902defc-d730-4293-90a7-5c0e4e808b12"/>
  <p:tag name="SLIDO_TIMELINE" val="W3sicG9sbFF1ZXN0aW9uVXVpZCI6Ijg5NmViMjQ2LWE2Y2MtNGRiNS05YjFmLWRiZWE1OThkMTVmNS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2764</Words>
  <Application>Microsoft Office PowerPoint</Application>
  <PresentationFormat>Widescreen</PresentationFormat>
  <Paragraphs>223</Paragraphs>
  <Slides>46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Gulim</vt:lpstr>
      <vt:lpstr>Arial</vt:lpstr>
      <vt:lpstr>Arial Nova Cond</vt:lpstr>
      <vt:lpstr>Calibri</vt:lpstr>
      <vt:lpstr>Calibri Light</vt:lpstr>
      <vt:lpstr>Georgia</vt:lpstr>
      <vt:lpstr>Grandview Display</vt:lpstr>
      <vt:lpstr>Impact</vt:lpstr>
      <vt:lpstr>Office Theme</vt:lpstr>
      <vt:lpstr>Aplicaciones de Inteligencia Artificial en Economía y Finanzas</vt:lpstr>
      <vt:lpstr>Contenido</vt:lpstr>
      <vt:lpstr>Fundamentos de la AI</vt:lpstr>
      <vt:lpstr>Introducción: Procesamiento del lenguaje natural y análisis de sentimiento </vt:lpstr>
      <vt:lpstr>Procesamiento del Lenguaje Natural (NLP)</vt:lpstr>
      <vt:lpstr>Procesamiento del Lenguaje Natural (NLP)</vt:lpstr>
      <vt:lpstr>Encoders y Decoders</vt:lpstr>
      <vt:lpstr>LLMs</vt:lpstr>
      <vt:lpstr>LLMs</vt:lpstr>
      <vt:lpstr>Análisis de sentimiento</vt:lpstr>
      <vt:lpstr>Análisis de sentimiento</vt:lpstr>
      <vt:lpstr>Tokenizacion</vt:lpstr>
      <vt:lpstr>Embedding</vt:lpstr>
      <vt:lpstr>Embedding</vt:lpstr>
      <vt:lpstr>Tokenizacion y embedding</vt:lpstr>
      <vt:lpstr>Tokenizacion y embedding</vt:lpstr>
      <vt:lpstr>Análisis de texto</vt:lpstr>
      <vt:lpstr>Análisis de texto</vt:lpstr>
      <vt:lpstr>Pausa para ver un trailer… </vt:lpstr>
      <vt:lpstr>Algoritmos de IA Generativos </vt:lpstr>
      <vt:lpstr>Inteligencia artificial generativa</vt:lpstr>
      <vt:lpstr>GAN (Generative  Adversarial Network)</vt:lpstr>
      <vt:lpstr>Generative Adversarial Networks (GANs)</vt:lpstr>
      <vt:lpstr>Transformers</vt:lpstr>
      <vt:lpstr>Transformers</vt:lpstr>
      <vt:lpstr>Transformers</vt:lpstr>
      <vt:lpstr>Transformers</vt:lpstr>
      <vt:lpstr>Transformers</vt:lpstr>
      <vt:lpstr>Aplicaciones en Finanzas</vt:lpstr>
      <vt:lpstr>Aplicaciones en Finanzas</vt:lpstr>
      <vt:lpstr>Aplicaciones en Finanzas</vt:lpstr>
      <vt:lpstr>Aplicaciones en Finanzas</vt:lpstr>
      <vt:lpstr>Aplicaciones en Finanzas</vt:lpstr>
      <vt:lpstr>Aplicaciones en  Economía y Negocios</vt:lpstr>
      <vt:lpstr>Aplicaciones en  Economía y Negocios</vt:lpstr>
      <vt:lpstr>ChatGPT</vt:lpstr>
      <vt:lpstr>ChatGPT</vt:lpstr>
      <vt:lpstr>ChatGPT</vt:lpstr>
      <vt:lpstr>Midjourney y DALL-E</vt:lpstr>
      <vt:lpstr>PowerPoint Presentation</vt:lpstr>
      <vt:lpstr>Midjourney</vt:lpstr>
      <vt:lpstr>DALL-E</vt:lpstr>
      <vt:lpstr>Aplicaciones de imágenes generadas con IA en negocios</vt:lpstr>
      <vt:lpstr>Aplicaciones de imágenes generadas con IA en negocios</vt:lpstr>
      <vt:lpstr>Mercado laboral es dinámico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de Inteligencia Artificial en Economía y Finanzas</dc:title>
  <dc:creator>Rolando Gonzales Martinez</dc:creator>
  <cp:lastModifiedBy>Rolando Gonzales Martinez</cp:lastModifiedBy>
  <cp:revision>36</cp:revision>
  <dcterms:created xsi:type="dcterms:W3CDTF">2023-07-16T11:55:00Z</dcterms:created>
  <dcterms:modified xsi:type="dcterms:W3CDTF">2023-08-17T14:36:45Z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1.6.1.4122</vt:lpwstr>
  </property>
</Properties>
</file>